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40"/>
  </p:notesMasterIdLst>
  <p:sldIdLst>
    <p:sldId id="313" r:id="rId2"/>
    <p:sldId id="314" r:id="rId3"/>
    <p:sldId id="315" r:id="rId4"/>
    <p:sldId id="316" r:id="rId5"/>
    <p:sldId id="282" r:id="rId6"/>
    <p:sldId id="268" r:id="rId7"/>
    <p:sldId id="277" r:id="rId8"/>
    <p:sldId id="264" r:id="rId9"/>
    <p:sldId id="265" r:id="rId10"/>
    <p:sldId id="305" r:id="rId11"/>
    <p:sldId id="306" r:id="rId12"/>
    <p:sldId id="278" r:id="rId13"/>
    <p:sldId id="271" r:id="rId14"/>
    <p:sldId id="266" r:id="rId15"/>
    <p:sldId id="270" r:id="rId16"/>
    <p:sldId id="311" r:id="rId17"/>
    <p:sldId id="272" r:id="rId18"/>
    <p:sldId id="286" r:id="rId19"/>
    <p:sldId id="289" r:id="rId20"/>
    <p:sldId id="307" r:id="rId21"/>
    <p:sldId id="290" r:id="rId22"/>
    <p:sldId id="308" r:id="rId23"/>
    <p:sldId id="285" r:id="rId24"/>
    <p:sldId id="291" r:id="rId25"/>
    <p:sldId id="309"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charset="0"/>
        <a:ea typeface="+mn-ea"/>
        <a:cs typeface="+mn-cs"/>
      </a:defRPr>
    </a:lvl1pPr>
    <a:lvl2pPr marL="457200" algn="l" rtl="0" fontAlgn="base">
      <a:spcBef>
        <a:spcPct val="0"/>
      </a:spcBef>
      <a:spcAft>
        <a:spcPct val="0"/>
      </a:spcAft>
      <a:defRPr sz="2400" b="1" kern="1200">
        <a:solidFill>
          <a:schemeClr val="tx1"/>
        </a:solidFill>
        <a:latin typeface="Times New Roman" charset="0"/>
        <a:ea typeface="+mn-ea"/>
        <a:cs typeface="+mn-cs"/>
      </a:defRPr>
    </a:lvl2pPr>
    <a:lvl3pPr marL="914400" algn="l" rtl="0" fontAlgn="base">
      <a:spcBef>
        <a:spcPct val="0"/>
      </a:spcBef>
      <a:spcAft>
        <a:spcPct val="0"/>
      </a:spcAft>
      <a:defRPr sz="2400" b="1" kern="1200">
        <a:solidFill>
          <a:schemeClr val="tx1"/>
        </a:solidFill>
        <a:latin typeface="Times New Roman" charset="0"/>
        <a:ea typeface="+mn-ea"/>
        <a:cs typeface="+mn-cs"/>
      </a:defRPr>
    </a:lvl3pPr>
    <a:lvl4pPr marL="1371600" algn="l" rtl="0" fontAlgn="base">
      <a:spcBef>
        <a:spcPct val="0"/>
      </a:spcBef>
      <a:spcAft>
        <a:spcPct val="0"/>
      </a:spcAft>
      <a:defRPr sz="2400" b="1" kern="1200">
        <a:solidFill>
          <a:schemeClr val="tx1"/>
        </a:solidFill>
        <a:latin typeface="Times New Roman" charset="0"/>
        <a:ea typeface="+mn-ea"/>
        <a:cs typeface="+mn-cs"/>
      </a:defRPr>
    </a:lvl4pPr>
    <a:lvl5pPr marL="1828800" algn="l" rtl="0" fontAlgn="base">
      <a:spcBef>
        <a:spcPct val="0"/>
      </a:spcBef>
      <a:spcAft>
        <a:spcPct val="0"/>
      </a:spcAft>
      <a:defRPr sz="2400" b="1" kern="1200">
        <a:solidFill>
          <a:schemeClr val="tx1"/>
        </a:solidFill>
        <a:latin typeface="Times New Roman" charset="0"/>
        <a:ea typeface="+mn-ea"/>
        <a:cs typeface="+mn-cs"/>
      </a:defRPr>
    </a:lvl5pPr>
    <a:lvl6pPr marL="2286000" algn="l" defTabSz="914400" rtl="0" eaLnBrk="1" latinLnBrk="0" hangingPunct="1">
      <a:defRPr sz="2400" b="1" kern="1200">
        <a:solidFill>
          <a:schemeClr val="tx1"/>
        </a:solidFill>
        <a:latin typeface="Times New Roman" charset="0"/>
        <a:ea typeface="+mn-ea"/>
        <a:cs typeface="+mn-cs"/>
      </a:defRPr>
    </a:lvl6pPr>
    <a:lvl7pPr marL="2743200" algn="l" defTabSz="914400" rtl="0" eaLnBrk="1" latinLnBrk="0" hangingPunct="1">
      <a:defRPr sz="2400" b="1" kern="1200">
        <a:solidFill>
          <a:schemeClr val="tx1"/>
        </a:solidFill>
        <a:latin typeface="Times New Roman" charset="0"/>
        <a:ea typeface="+mn-ea"/>
        <a:cs typeface="+mn-cs"/>
      </a:defRPr>
    </a:lvl7pPr>
    <a:lvl8pPr marL="3200400" algn="l" defTabSz="914400" rtl="0" eaLnBrk="1" latinLnBrk="0" hangingPunct="1">
      <a:defRPr sz="2400" b="1" kern="1200">
        <a:solidFill>
          <a:schemeClr val="tx1"/>
        </a:solidFill>
        <a:latin typeface="Times New Roman" charset="0"/>
        <a:ea typeface="+mn-ea"/>
        <a:cs typeface="+mn-cs"/>
      </a:defRPr>
    </a:lvl8pPr>
    <a:lvl9pPr marL="3657600" algn="l" defTabSz="914400" rtl="0" eaLnBrk="1" latinLnBrk="0" hangingPunct="1">
      <a:defRPr sz="2400" b="1"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081" autoAdjust="0"/>
    <p:restoredTop sz="90929"/>
  </p:normalViewPr>
  <p:slideViewPr>
    <p:cSldViewPr>
      <p:cViewPr varScale="1">
        <p:scale>
          <a:sx n="93" d="100"/>
          <a:sy n="93" d="100"/>
        </p:scale>
        <p:origin x="-114" y="-35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b="0"/>
            </a:lvl1pPr>
          </a:lstStyle>
          <a:p>
            <a:pPr>
              <a:defRPr/>
            </a:pPr>
            <a:fld id="{F7B1D154-73B9-46D3-9FF5-295958808F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052"/>
          <p:cNvSpPr>
            <a:spLocks noGrp="1" noChangeArrowheads="1"/>
          </p:cNvSpPr>
          <p:nvPr>
            <p:ph type="dt" sz="half" idx="10"/>
          </p:nvPr>
        </p:nvSpPr>
        <p:spPr>
          <a:ln/>
        </p:spPr>
        <p:txBody>
          <a:bodyPr/>
          <a:lstStyle>
            <a:lvl1pPr>
              <a:defRPr/>
            </a:lvl1pPr>
          </a:lstStyle>
          <a:p>
            <a:pPr>
              <a:defRPr/>
            </a:pPr>
            <a:endParaRPr lang="en-US"/>
          </a:p>
        </p:txBody>
      </p:sp>
      <p:sp>
        <p:nvSpPr>
          <p:cNvPr id="5" name="Rectangle 2053"/>
          <p:cNvSpPr>
            <a:spLocks noGrp="1" noChangeArrowheads="1"/>
          </p:cNvSpPr>
          <p:nvPr>
            <p:ph type="ftr" sz="quarter" idx="11"/>
          </p:nvPr>
        </p:nvSpPr>
        <p:spPr>
          <a:ln/>
        </p:spPr>
        <p:txBody>
          <a:bodyPr/>
          <a:lstStyle>
            <a:lvl1pPr>
              <a:defRPr/>
            </a:lvl1pPr>
          </a:lstStyle>
          <a:p>
            <a:pPr>
              <a:defRPr/>
            </a:pPr>
            <a:endParaRPr lang="en-US"/>
          </a:p>
        </p:txBody>
      </p:sp>
      <p:sp>
        <p:nvSpPr>
          <p:cNvPr id="6" name="Rectangle 2054"/>
          <p:cNvSpPr>
            <a:spLocks noGrp="1" noChangeArrowheads="1"/>
          </p:cNvSpPr>
          <p:nvPr>
            <p:ph type="sldNum" sz="quarter" idx="12"/>
          </p:nvPr>
        </p:nvSpPr>
        <p:spPr>
          <a:ln/>
        </p:spPr>
        <p:txBody>
          <a:bodyPr/>
          <a:lstStyle>
            <a:lvl1pPr>
              <a:defRPr/>
            </a:lvl1pPr>
          </a:lstStyle>
          <a:p>
            <a:pPr>
              <a:defRPr/>
            </a:pPr>
            <a:fld id="{78C63404-BE63-4037-8E2B-5EB3C6B8C2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dt" sz="half" idx="10"/>
          </p:nvPr>
        </p:nvSpPr>
        <p:spPr>
          <a:ln/>
        </p:spPr>
        <p:txBody>
          <a:bodyPr/>
          <a:lstStyle>
            <a:lvl1pPr>
              <a:defRPr/>
            </a:lvl1pPr>
          </a:lstStyle>
          <a:p>
            <a:pPr>
              <a:defRPr/>
            </a:pPr>
            <a:endParaRPr lang="en-US"/>
          </a:p>
        </p:txBody>
      </p:sp>
      <p:sp>
        <p:nvSpPr>
          <p:cNvPr id="5" name="Rectangle 2053"/>
          <p:cNvSpPr>
            <a:spLocks noGrp="1" noChangeArrowheads="1"/>
          </p:cNvSpPr>
          <p:nvPr>
            <p:ph type="ftr" sz="quarter" idx="11"/>
          </p:nvPr>
        </p:nvSpPr>
        <p:spPr>
          <a:ln/>
        </p:spPr>
        <p:txBody>
          <a:bodyPr/>
          <a:lstStyle>
            <a:lvl1pPr>
              <a:defRPr/>
            </a:lvl1pPr>
          </a:lstStyle>
          <a:p>
            <a:pPr>
              <a:defRPr/>
            </a:pPr>
            <a:endParaRPr lang="en-US"/>
          </a:p>
        </p:txBody>
      </p:sp>
      <p:sp>
        <p:nvSpPr>
          <p:cNvPr id="6" name="Rectangle 2054"/>
          <p:cNvSpPr>
            <a:spLocks noGrp="1" noChangeArrowheads="1"/>
          </p:cNvSpPr>
          <p:nvPr>
            <p:ph type="sldNum" sz="quarter" idx="12"/>
          </p:nvPr>
        </p:nvSpPr>
        <p:spPr>
          <a:ln/>
        </p:spPr>
        <p:txBody>
          <a:bodyPr/>
          <a:lstStyle>
            <a:lvl1pPr>
              <a:defRPr/>
            </a:lvl1pPr>
          </a:lstStyle>
          <a:p>
            <a:pPr>
              <a:defRPr/>
            </a:pPr>
            <a:fld id="{DD440AB3-BC64-4C07-A84E-E1D202C094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dt" sz="half" idx="10"/>
          </p:nvPr>
        </p:nvSpPr>
        <p:spPr>
          <a:ln/>
        </p:spPr>
        <p:txBody>
          <a:bodyPr/>
          <a:lstStyle>
            <a:lvl1pPr>
              <a:defRPr/>
            </a:lvl1pPr>
          </a:lstStyle>
          <a:p>
            <a:pPr>
              <a:defRPr/>
            </a:pPr>
            <a:endParaRPr lang="en-US"/>
          </a:p>
        </p:txBody>
      </p:sp>
      <p:sp>
        <p:nvSpPr>
          <p:cNvPr id="5" name="Rectangle 2053"/>
          <p:cNvSpPr>
            <a:spLocks noGrp="1" noChangeArrowheads="1"/>
          </p:cNvSpPr>
          <p:nvPr>
            <p:ph type="ftr" sz="quarter" idx="11"/>
          </p:nvPr>
        </p:nvSpPr>
        <p:spPr>
          <a:ln/>
        </p:spPr>
        <p:txBody>
          <a:bodyPr/>
          <a:lstStyle>
            <a:lvl1pPr>
              <a:defRPr/>
            </a:lvl1pPr>
          </a:lstStyle>
          <a:p>
            <a:pPr>
              <a:defRPr/>
            </a:pPr>
            <a:endParaRPr lang="en-US"/>
          </a:p>
        </p:txBody>
      </p:sp>
      <p:sp>
        <p:nvSpPr>
          <p:cNvPr id="6" name="Rectangle 2054"/>
          <p:cNvSpPr>
            <a:spLocks noGrp="1" noChangeArrowheads="1"/>
          </p:cNvSpPr>
          <p:nvPr>
            <p:ph type="sldNum" sz="quarter" idx="12"/>
          </p:nvPr>
        </p:nvSpPr>
        <p:spPr>
          <a:ln/>
        </p:spPr>
        <p:txBody>
          <a:bodyPr/>
          <a:lstStyle>
            <a:lvl1pPr>
              <a:defRPr/>
            </a:lvl1pPr>
          </a:lstStyle>
          <a:p>
            <a:pPr>
              <a:defRPr/>
            </a:pPr>
            <a:fld id="{B1563008-7082-4E8D-9386-B4C9D61AB48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052"/>
          <p:cNvSpPr>
            <a:spLocks noGrp="1" noChangeArrowheads="1"/>
          </p:cNvSpPr>
          <p:nvPr>
            <p:ph type="dt" sz="half" idx="10"/>
          </p:nvPr>
        </p:nvSpPr>
        <p:spPr>
          <a:ln/>
        </p:spPr>
        <p:txBody>
          <a:bodyPr/>
          <a:lstStyle>
            <a:lvl1pPr>
              <a:defRPr/>
            </a:lvl1pPr>
          </a:lstStyle>
          <a:p>
            <a:pPr>
              <a:defRPr/>
            </a:pPr>
            <a:endParaRPr lang="en-US"/>
          </a:p>
        </p:txBody>
      </p:sp>
      <p:sp>
        <p:nvSpPr>
          <p:cNvPr id="4" name="Rectangle 2053"/>
          <p:cNvSpPr>
            <a:spLocks noGrp="1" noChangeArrowheads="1"/>
          </p:cNvSpPr>
          <p:nvPr>
            <p:ph type="ftr" sz="quarter" idx="11"/>
          </p:nvPr>
        </p:nvSpPr>
        <p:spPr>
          <a:ln/>
        </p:spPr>
        <p:txBody>
          <a:bodyPr/>
          <a:lstStyle>
            <a:lvl1pPr>
              <a:defRPr/>
            </a:lvl1pPr>
          </a:lstStyle>
          <a:p>
            <a:pPr>
              <a:defRPr/>
            </a:pPr>
            <a:endParaRPr lang="en-US"/>
          </a:p>
        </p:txBody>
      </p:sp>
      <p:sp>
        <p:nvSpPr>
          <p:cNvPr id="5" name="Rectangle 2054"/>
          <p:cNvSpPr>
            <a:spLocks noGrp="1" noChangeArrowheads="1"/>
          </p:cNvSpPr>
          <p:nvPr>
            <p:ph type="sldNum" sz="quarter" idx="12"/>
          </p:nvPr>
        </p:nvSpPr>
        <p:spPr>
          <a:ln/>
        </p:spPr>
        <p:txBody>
          <a:bodyPr/>
          <a:lstStyle>
            <a:lvl1pPr>
              <a:defRPr/>
            </a:lvl1pPr>
          </a:lstStyle>
          <a:p>
            <a:pPr>
              <a:defRPr/>
            </a:pPr>
            <a:fld id="{6B91ECDC-0C25-4AFA-9DA2-6DCB1844998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2052"/>
          <p:cNvSpPr>
            <a:spLocks noGrp="1" noChangeArrowheads="1"/>
          </p:cNvSpPr>
          <p:nvPr>
            <p:ph type="dt" sz="half" idx="10"/>
          </p:nvPr>
        </p:nvSpPr>
        <p:spPr>
          <a:ln/>
        </p:spPr>
        <p:txBody>
          <a:bodyPr/>
          <a:lstStyle>
            <a:lvl1pPr>
              <a:defRPr/>
            </a:lvl1pPr>
          </a:lstStyle>
          <a:p>
            <a:pPr>
              <a:defRPr/>
            </a:pPr>
            <a:endParaRPr lang="en-US"/>
          </a:p>
        </p:txBody>
      </p:sp>
      <p:sp>
        <p:nvSpPr>
          <p:cNvPr id="6" name="Rectangle 2053"/>
          <p:cNvSpPr>
            <a:spLocks noGrp="1" noChangeArrowheads="1"/>
          </p:cNvSpPr>
          <p:nvPr>
            <p:ph type="ftr" sz="quarter" idx="11"/>
          </p:nvPr>
        </p:nvSpPr>
        <p:spPr>
          <a:ln/>
        </p:spPr>
        <p:txBody>
          <a:bodyPr/>
          <a:lstStyle>
            <a:lvl1pPr>
              <a:defRPr/>
            </a:lvl1pPr>
          </a:lstStyle>
          <a:p>
            <a:pPr>
              <a:defRPr/>
            </a:pPr>
            <a:endParaRPr lang="en-US"/>
          </a:p>
        </p:txBody>
      </p:sp>
      <p:sp>
        <p:nvSpPr>
          <p:cNvPr id="7" name="Rectangle 2054"/>
          <p:cNvSpPr>
            <a:spLocks noGrp="1" noChangeArrowheads="1"/>
          </p:cNvSpPr>
          <p:nvPr>
            <p:ph type="sldNum" sz="quarter" idx="12"/>
          </p:nvPr>
        </p:nvSpPr>
        <p:spPr>
          <a:ln/>
        </p:spPr>
        <p:txBody>
          <a:bodyPr/>
          <a:lstStyle>
            <a:lvl1pPr>
              <a:defRPr/>
            </a:lvl1pPr>
          </a:lstStyle>
          <a:p>
            <a:pPr>
              <a:defRPr/>
            </a:pPr>
            <a:fld id="{54711121-E302-4E07-97A7-FA65DFD32AD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2"/>
          <p:cNvSpPr>
            <a:spLocks noGrp="1" noChangeArrowheads="1"/>
          </p:cNvSpPr>
          <p:nvPr>
            <p:ph type="dt" sz="half" idx="10"/>
          </p:nvPr>
        </p:nvSpPr>
        <p:spPr>
          <a:ln/>
        </p:spPr>
        <p:txBody>
          <a:bodyPr/>
          <a:lstStyle>
            <a:lvl1pPr>
              <a:defRPr/>
            </a:lvl1pPr>
          </a:lstStyle>
          <a:p>
            <a:pPr>
              <a:defRPr/>
            </a:pPr>
            <a:endParaRPr lang="en-US"/>
          </a:p>
        </p:txBody>
      </p:sp>
      <p:sp>
        <p:nvSpPr>
          <p:cNvPr id="6" name="Rectangle 2053"/>
          <p:cNvSpPr>
            <a:spLocks noGrp="1" noChangeArrowheads="1"/>
          </p:cNvSpPr>
          <p:nvPr>
            <p:ph type="ftr" sz="quarter" idx="11"/>
          </p:nvPr>
        </p:nvSpPr>
        <p:spPr>
          <a:ln/>
        </p:spPr>
        <p:txBody>
          <a:bodyPr/>
          <a:lstStyle>
            <a:lvl1pPr>
              <a:defRPr/>
            </a:lvl1pPr>
          </a:lstStyle>
          <a:p>
            <a:pPr>
              <a:defRPr/>
            </a:pPr>
            <a:endParaRPr lang="en-US"/>
          </a:p>
        </p:txBody>
      </p:sp>
      <p:sp>
        <p:nvSpPr>
          <p:cNvPr id="7" name="Rectangle 2054"/>
          <p:cNvSpPr>
            <a:spLocks noGrp="1" noChangeArrowheads="1"/>
          </p:cNvSpPr>
          <p:nvPr>
            <p:ph type="sldNum" sz="quarter" idx="12"/>
          </p:nvPr>
        </p:nvSpPr>
        <p:spPr>
          <a:ln/>
        </p:spPr>
        <p:txBody>
          <a:bodyPr/>
          <a:lstStyle>
            <a:lvl1pPr>
              <a:defRPr/>
            </a:lvl1pPr>
          </a:lstStyle>
          <a:p>
            <a:pPr>
              <a:defRPr/>
            </a:pPr>
            <a:fld id="{65CCF52A-E5E1-429B-B7DC-E8F86A4896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052"/>
          <p:cNvSpPr>
            <a:spLocks noGrp="1" noChangeArrowheads="1"/>
          </p:cNvSpPr>
          <p:nvPr>
            <p:ph type="dt" sz="half" idx="10"/>
          </p:nvPr>
        </p:nvSpPr>
        <p:spPr>
          <a:ln/>
        </p:spPr>
        <p:txBody>
          <a:bodyPr/>
          <a:lstStyle>
            <a:lvl1pPr>
              <a:defRPr/>
            </a:lvl1pPr>
          </a:lstStyle>
          <a:p>
            <a:pPr>
              <a:defRPr/>
            </a:pPr>
            <a:endParaRPr lang="en-US"/>
          </a:p>
        </p:txBody>
      </p:sp>
      <p:sp>
        <p:nvSpPr>
          <p:cNvPr id="5" name="Rectangle 2053"/>
          <p:cNvSpPr>
            <a:spLocks noGrp="1" noChangeArrowheads="1"/>
          </p:cNvSpPr>
          <p:nvPr>
            <p:ph type="ftr" sz="quarter" idx="11"/>
          </p:nvPr>
        </p:nvSpPr>
        <p:spPr>
          <a:ln/>
        </p:spPr>
        <p:txBody>
          <a:bodyPr/>
          <a:lstStyle>
            <a:lvl1pPr>
              <a:defRPr/>
            </a:lvl1pPr>
          </a:lstStyle>
          <a:p>
            <a:pPr>
              <a:defRPr/>
            </a:pPr>
            <a:endParaRPr lang="en-US"/>
          </a:p>
        </p:txBody>
      </p:sp>
      <p:sp>
        <p:nvSpPr>
          <p:cNvPr id="6" name="Rectangle 2054"/>
          <p:cNvSpPr>
            <a:spLocks noGrp="1" noChangeArrowheads="1"/>
          </p:cNvSpPr>
          <p:nvPr>
            <p:ph type="sldNum" sz="quarter" idx="12"/>
          </p:nvPr>
        </p:nvSpPr>
        <p:spPr>
          <a:ln/>
        </p:spPr>
        <p:txBody>
          <a:bodyPr/>
          <a:lstStyle>
            <a:lvl1pPr>
              <a:defRPr/>
            </a:lvl1pPr>
          </a:lstStyle>
          <a:p>
            <a:pPr>
              <a:defRPr/>
            </a:pPr>
            <a:fld id="{C3F38C9C-8F19-4DAC-98A2-57770D3F227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052"/>
          <p:cNvSpPr>
            <a:spLocks noGrp="1" noChangeArrowheads="1"/>
          </p:cNvSpPr>
          <p:nvPr>
            <p:ph type="dt" sz="half" idx="10"/>
          </p:nvPr>
        </p:nvSpPr>
        <p:spPr>
          <a:ln/>
        </p:spPr>
        <p:txBody>
          <a:bodyPr/>
          <a:lstStyle>
            <a:lvl1pPr>
              <a:defRPr/>
            </a:lvl1pPr>
          </a:lstStyle>
          <a:p>
            <a:pPr>
              <a:defRPr/>
            </a:pPr>
            <a:endParaRPr lang="en-US"/>
          </a:p>
        </p:txBody>
      </p:sp>
      <p:sp>
        <p:nvSpPr>
          <p:cNvPr id="5" name="Rectangle 2053"/>
          <p:cNvSpPr>
            <a:spLocks noGrp="1" noChangeArrowheads="1"/>
          </p:cNvSpPr>
          <p:nvPr>
            <p:ph type="ftr" sz="quarter" idx="11"/>
          </p:nvPr>
        </p:nvSpPr>
        <p:spPr>
          <a:ln/>
        </p:spPr>
        <p:txBody>
          <a:bodyPr/>
          <a:lstStyle>
            <a:lvl1pPr>
              <a:defRPr/>
            </a:lvl1pPr>
          </a:lstStyle>
          <a:p>
            <a:pPr>
              <a:defRPr/>
            </a:pPr>
            <a:endParaRPr lang="en-US"/>
          </a:p>
        </p:txBody>
      </p:sp>
      <p:sp>
        <p:nvSpPr>
          <p:cNvPr id="6" name="Rectangle 2054"/>
          <p:cNvSpPr>
            <a:spLocks noGrp="1" noChangeArrowheads="1"/>
          </p:cNvSpPr>
          <p:nvPr>
            <p:ph type="sldNum" sz="quarter" idx="12"/>
          </p:nvPr>
        </p:nvSpPr>
        <p:spPr>
          <a:ln/>
        </p:spPr>
        <p:txBody>
          <a:bodyPr/>
          <a:lstStyle>
            <a:lvl1pPr>
              <a:defRPr/>
            </a:lvl1pPr>
          </a:lstStyle>
          <a:p>
            <a:pPr>
              <a:defRPr/>
            </a:pPr>
            <a:fld id="{FBD04FF5-D639-44F8-9BCE-D4227B17DE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2"/>
          <p:cNvSpPr>
            <a:spLocks noGrp="1" noChangeArrowheads="1"/>
          </p:cNvSpPr>
          <p:nvPr>
            <p:ph type="dt" sz="half" idx="10"/>
          </p:nvPr>
        </p:nvSpPr>
        <p:spPr>
          <a:ln/>
        </p:spPr>
        <p:txBody>
          <a:bodyPr/>
          <a:lstStyle>
            <a:lvl1pPr>
              <a:defRPr/>
            </a:lvl1pPr>
          </a:lstStyle>
          <a:p>
            <a:pPr>
              <a:defRPr/>
            </a:pPr>
            <a:endParaRPr lang="en-US"/>
          </a:p>
        </p:txBody>
      </p:sp>
      <p:sp>
        <p:nvSpPr>
          <p:cNvPr id="6" name="Rectangle 2053"/>
          <p:cNvSpPr>
            <a:spLocks noGrp="1" noChangeArrowheads="1"/>
          </p:cNvSpPr>
          <p:nvPr>
            <p:ph type="ftr" sz="quarter" idx="11"/>
          </p:nvPr>
        </p:nvSpPr>
        <p:spPr>
          <a:ln/>
        </p:spPr>
        <p:txBody>
          <a:bodyPr/>
          <a:lstStyle>
            <a:lvl1pPr>
              <a:defRPr/>
            </a:lvl1pPr>
          </a:lstStyle>
          <a:p>
            <a:pPr>
              <a:defRPr/>
            </a:pPr>
            <a:endParaRPr lang="en-US"/>
          </a:p>
        </p:txBody>
      </p:sp>
      <p:sp>
        <p:nvSpPr>
          <p:cNvPr id="7" name="Rectangle 2054"/>
          <p:cNvSpPr>
            <a:spLocks noGrp="1" noChangeArrowheads="1"/>
          </p:cNvSpPr>
          <p:nvPr>
            <p:ph type="sldNum" sz="quarter" idx="12"/>
          </p:nvPr>
        </p:nvSpPr>
        <p:spPr>
          <a:ln/>
        </p:spPr>
        <p:txBody>
          <a:bodyPr/>
          <a:lstStyle>
            <a:lvl1pPr>
              <a:defRPr/>
            </a:lvl1pPr>
          </a:lstStyle>
          <a:p>
            <a:pPr>
              <a:defRPr/>
            </a:pPr>
            <a:fld id="{09EB465E-33C5-4416-AD90-DB11A1CBB6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052"/>
          <p:cNvSpPr>
            <a:spLocks noGrp="1" noChangeArrowheads="1"/>
          </p:cNvSpPr>
          <p:nvPr>
            <p:ph type="dt" sz="half" idx="10"/>
          </p:nvPr>
        </p:nvSpPr>
        <p:spPr>
          <a:ln/>
        </p:spPr>
        <p:txBody>
          <a:bodyPr/>
          <a:lstStyle>
            <a:lvl1pPr>
              <a:defRPr/>
            </a:lvl1pPr>
          </a:lstStyle>
          <a:p>
            <a:pPr>
              <a:defRPr/>
            </a:pPr>
            <a:endParaRPr lang="en-US"/>
          </a:p>
        </p:txBody>
      </p:sp>
      <p:sp>
        <p:nvSpPr>
          <p:cNvPr id="8" name="Rectangle 2053"/>
          <p:cNvSpPr>
            <a:spLocks noGrp="1" noChangeArrowheads="1"/>
          </p:cNvSpPr>
          <p:nvPr>
            <p:ph type="ftr" sz="quarter" idx="11"/>
          </p:nvPr>
        </p:nvSpPr>
        <p:spPr>
          <a:ln/>
        </p:spPr>
        <p:txBody>
          <a:bodyPr/>
          <a:lstStyle>
            <a:lvl1pPr>
              <a:defRPr/>
            </a:lvl1pPr>
          </a:lstStyle>
          <a:p>
            <a:pPr>
              <a:defRPr/>
            </a:pPr>
            <a:endParaRPr lang="en-US"/>
          </a:p>
        </p:txBody>
      </p:sp>
      <p:sp>
        <p:nvSpPr>
          <p:cNvPr id="9" name="Rectangle 2054"/>
          <p:cNvSpPr>
            <a:spLocks noGrp="1" noChangeArrowheads="1"/>
          </p:cNvSpPr>
          <p:nvPr>
            <p:ph type="sldNum" sz="quarter" idx="12"/>
          </p:nvPr>
        </p:nvSpPr>
        <p:spPr>
          <a:ln/>
        </p:spPr>
        <p:txBody>
          <a:bodyPr/>
          <a:lstStyle>
            <a:lvl1pPr>
              <a:defRPr/>
            </a:lvl1pPr>
          </a:lstStyle>
          <a:p>
            <a:pPr>
              <a:defRPr/>
            </a:pPr>
            <a:fld id="{5BA952BE-F9DF-43BD-A53D-5A0742C91C2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052"/>
          <p:cNvSpPr>
            <a:spLocks noGrp="1" noChangeArrowheads="1"/>
          </p:cNvSpPr>
          <p:nvPr>
            <p:ph type="dt" sz="half" idx="10"/>
          </p:nvPr>
        </p:nvSpPr>
        <p:spPr>
          <a:ln/>
        </p:spPr>
        <p:txBody>
          <a:bodyPr/>
          <a:lstStyle>
            <a:lvl1pPr>
              <a:defRPr/>
            </a:lvl1pPr>
          </a:lstStyle>
          <a:p>
            <a:pPr>
              <a:defRPr/>
            </a:pPr>
            <a:endParaRPr lang="en-US"/>
          </a:p>
        </p:txBody>
      </p:sp>
      <p:sp>
        <p:nvSpPr>
          <p:cNvPr id="4" name="Rectangle 2053"/>
          <p:cNvSpPr>
            <a:spLocks noGrp="1" noChangeArrowheads="1"/>
          </p:cNvSpPr>
          <p:nvPr>
            <p:ph type="ftr" sz="quarter" idx="11"/>
          </p:nvPr>
        </p:nvSpPr>
        <p:spPr>
          <a:ln/>
        </p:spPr>
        <p:txBody>
          <a:bodyPr/>
          <a:lstStyle>
            <a:lvl1pPr>
              <a:defRPr/>
            </a:lvl1pPr>
          </a:lstStyle>
          <a:p>
            <a:pPr>
              <a:defRPr/>
            </a:pPr>
            <a:endParaRPr lang="en-US"/>
          </a:p>
        </p:txBody>
      </p:sp>
      <p:sp>
        <p:nvSpPr>
          <p:cNvPr id="5" name="Rectangle 2054"/>
          <p:cNvSpPr>
            <a:spLocks noGrp="1" noChangeArrowheads="1"/>
          </p:cNvSpPr>
          <p:nvPr>
            <p:ph type="sldNum" sz="quarter" idx="12"/>
          </p:nvPr>
        </p:nvSpPr>
        <p:spPr>
          <a:ln/>
        </p:spPr>
        <p:txBody>
          <a:bodyPr/>
          <a:lstStyle>
            <a:lvl1pPr>
              <a:defRPr/>
            </a:lvl1pPr>
          </a:lstStyle>
          <a:p>
            <a:pPr>
              <a:defRPr/>
            </a:pPr>
            <a:fld id="{127CACF7-A806-48DC-A315-A24245A7E1D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52"/>
          <p:cNvSpPr>
            <a:spLocks noGrp="1" noChangeArrowheads="1"/>
          </p:cNvSpPr>
          <p:nvPr>
            <p:ph type="dt" sz="half" idx="10"/>
          </p:nvPr>
        </p:nvSpPr>
        <p:spPr>
          <a:ln/>
        </p:spPr>
        <p:txBody>
          <a:bodyPr/>
          <a:lstStyle>
            <a:lvl1pPr>
              <a:defRPr/>
            </a:lvl1pPr>
          </a:lstStyle>
          <a:p>
            <a:pPr>
              <a:defRPr/>
            </a:pPr>
            <a:endParaRPr lang="en-US"/>
          </a:p>
        </p:txBody>
      </p:sp>
      <p:sp>
        <p:nvSpPr>
          <p:cNvPr id="3" name="Rectangle 2053"/>
          <p:cNvSpPr>
            <a:spLocks noGrp="1" noChangeArrowheads="1"/>
          </p:cNvSpPr>
          <p:nvPr>
            <p:ph type="ftr" sz="quarter" idx="11"/>
          </p:nvPr>
        </p:nvSpPr>
        <p:spPr>
          <a:ln/>
        </p:spPr>
        <p:txBody>
          <a:bodyPr/>
          <a:lstStyle>
            <a:lvl1pPr>
              <a:defRPr/>
            </a:lvl1pPr>
          </a:lstStyle>
          <a:p>
            <a:pPr>
              <a:defRPr/>
            </a:pPr>
            <a:endParaRPr lang="en-US"/>
          </a:p>
        </p:txBody>
      </p:sp>
      <p:sp>
        <p:nvSpPr>
          <p:cNvPr id="4" name="Rectangle 2054"/>
          <p:cNvSpPr>
            <a:spLocks noGrp="1" noChangeArrowheads="1"/>
          </p:cNvSpPr>
          <p:nvPr>
            <p:ph type="sldNum" sz="quarter" idx="12"/>
          </p:nvPr>
        </p:nvSpPr>
        <p:spPr>
          <a:ln/>
        </p:spPr>
        <p:txBody>
          <a:bodyPr/>
          <a:lstStyle>
            <a:lvl1pPr>
              <a:defRPr/>
            </a:lvl1pPr>
          </a:lstStyle>
          <a:p>
            <a:pPr>
              <a:defRPr/>
            </a:pPr>
            <a:fld id="{F7C04F90-A1CF-42BD-91C9-A1311A0A1E3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52"/>
          <p:cNvSpPr>
            <a:spLocks noGrp="1" noChangeArrowheads="1"/>
          </p:cNvSpPr>
          <p:nvPr>
            <p:ph type="dt" sz="half" idx="10"/>
          </p:nvPr>
        </p:nvSpPr>
        <p:spPr>
          <a:ln/>
        </p:spPr>
        <p:txBody>
          <a:bodyPr/>
          <a:lstStyle>
            <a:lvl1pPr>
              <a:defRPr/>
            </a:lvl1pPr>
          </a:lstStyle>
          <a:p>
            <a:pPr>
              <a:defRPr/>
            </a:pPr>
            <a:endParaRPr lang="en-US"/>
          </a:p>
        </p:txBody>
      </p:sp>
      <p:sp>
        <p:nvSpPr>
          <p:cNvPr id="6" name="Rectangle 2053"/>
          <p:cNvSpPr>
            <a:spLocks noGrp="1" noChangeArrowheads="1"/>
          </p:cNvSpPr>
          <p:nvPr>
            <p:ph type="ftr" sz="quarter" idx="11"/>
          </p:nvPr>
        </p:nvSpPr>
        <p:spPr>
          <a:ln/>
        </p:spPr>
        <p:txBody>
          <a:bodyPr/>
          <a:lstStyle>
            <a:lvl1pPr>
              <a:defRPr/>
            </a:lvl1pPr>
          </a:lstStyle>
          <a:p>
            <a:pPr>
              <a:defRPr/>
            </a:pPr>
            <a:endParaRPr lang="en-US"/>
          </a:p>
        </p:txBody>
      </p:sp>
      <p:sp>
        <p:nvSpPr>
          <p:cNvPr id="7" name="Rectangle 2054"/>
          <p:cNvSpPr>
            <a:spLocks noGrp="1" noChangeArrowheads="1"/>
          </p:cNvSpPr>
          <p:nvPr>
            <p:ph type="sldNum" sz="quarter" idx="12"/>
          </p:nvPr>
        </p:nvSpPr>
        <p:spPr>
          <a:ln/>
        </p:spPr>
        <p:txBody>
          <a:bodyPr/>
          <a:lstStyle>
            <a:lvl1pPr>
              <a:defRPr/>
            </a:lvl1pPr>
          </a:lstStyle>
          <a:p>
            <a:pPr>
              <a:defRPr/>
            </a:pPr>
            <a:fld id="{0FF124A6-0006-405B-A1BA-34D7BC068E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052"/>
          <p:cNvSpPr>
            <a:spLocks noGrp="1" noChangeArrowheads="1"/>
          </p:cNvSpPr>
          <p:nvPr>
            <p:ph type="dt" sz="half" idx="10"/>
          </p:nvPr>
        </p:nvSpPr>
        <p:spPr>
          <a:ln/>
        </p:spPr>
        <p:txBody>
          <a:bodyPr/>
          <a:lstStyle>
            <a:lvl1pPr>
              <a:defRPr/>
            </a:lvl1pPr>
          </a:lstStyle>
          <a:p>
            <a:pPr>
              <a:defRPr/>
            </a:pPr>
            <a:endParaRPr lang="en-US"/>
          </a:p>
        </p:txBody>
      </p:sp>
      <p:sp>
        <p:nvSpPr>
          <p:cNvPr id="6" name="Rectangle 2053"/>
          <p:cNvSpPr>
            <a:spLocks noGrp="1" noChangeArrowheads="1"/>
          </p:cNvSpPr>
          <p:nvPr>
            <p:ph type="ftr" sz="quarter" idx="11"/>
          </p:nvPr>
        </p:nvSpPr>
        <p:spPr>
          <a:ln/>
        </p:spPr>
        <p:txBody>
          <a:bodyPr/>
          <a:lstStyle>
            <a:lvl1pPr>
              <a:defRPr/>
            </a:lvl1pPr>
          </a:lstStyle>
          <a:p>
            <a:pPr>
              <a:defRPr/>
            </a:pPr>
            <a:endParaRPr lang="en-US"/>
          </a:p>
        </p:txBody>
      </p:sp>
      <p:sp>
        <p:nvSpPr>
          <p:cNvPr id="7" name="Rectangle 2054"/>
          <p:cNvSpPr>
            <a:spLocks noGrp="1" noChangeArrowheads="1"/>
          </p:cNvSpPr>
          <p:nvPr>
            <p:ph type="sldNum" sz="quarter" idx="12"/>
          </p:nvPr>
        </p:nvSpPr>
        <p:spPr>
          <a:ln/>
        </p:spPr>
        <p:txBody>
          <a:bodyPr/>
          <a:lstStyle>
            <a:lvl1pPr>
              <a:defRPr/>
            </a:lvl1pPr>
          </a:lstStyle>
          <a:p>
            <a:pPr>
              <a:defRPr/>
            </a:pPr>
            <a:fld id="{46428F61-DBAE-40ED-8DEA-81516685FF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050"/>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2051"/>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2052"/>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29701" name="Rectangle 205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29702" name="Rectangle 2054"/>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400" b="0"/>
            </a:lvl1pPr>
          </a:lstStyle>
          <a:p>
            <a:pPr>
              <a:defRPr/>
            </a:pPr>
            <a:fld id="{FD53E1BC-9D08-4AC4-B832-861550018AC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914400"/>
            <a:ext cx="8001000" cy="3733800"/>
          </a:xfrm>
        </p:spPr>
        <p:txBody>
          <a:bodyPr/>
          <a:lstStyle/>
          <a:p>
            <a:pPr eaLnBrk="1" hangingPunct="1"/>
            <a:r>
              <a:rPr lang="en-US" sz="3600" smtClean="0"/>
              <a:t>SUSTAINING </a:t>
            </a:r>
            <a:br>
              <a:rPr lang="en-US" sz="3600" smtClean="0"/>
            </a:br>
            <a:r>
              <a:rPr lang="en-US" sz="3600" smtClean="0"/>
              <a:t>SOCIO-ECONOMIC VALUES OF LAKES</a:t>
            </a:r>
            <a:r>
              <a:rPr lang="en-US" sz="6000" smtClean="0"/>
              <a:t>: </a:t>
            </a:r>
            <a:r>
              <a:rPr lang="en-US" sz="3600" smtClean="0"/>
              <a:t>FINDINGS ON WATER CLARITY AND LAKESHORE</a:t>
            </a:r>
            <a:br>
              <a:rPr lang="en-US" sz="3600" smtClean="0"/>
            </a:br>
            <a:r>
              <a:rPr lang="en-US" sz="3600" smtClean="0"/>
              <a:t>PROPERTIES</a:t>
            </a:r>
            <a:r>
              <a:rPr lang="en-US" sz="6000" smtClean="0"/>
              <a:t/>
            </a:r>
            <a:br>
              <a:rPr lang="en-US" sz="6000" smtClean="0"/>
            </a:br>
            <a:endParaRPr lang="en-US" sz="6000" smtClean="0"/>
          </a:p>
        </p:txBody>
      </p:sp>
      <p:sp>
        <p:nvSpPr>
          <p:cNvPr id="4099" name="Rectangle 5"/>
          <p:cNvSpPr>
            <a:spLocks noGrp="1" noChangeArrowheads="1"/>
          </p:cNvSpPr>
          <p:nvPr>
            <p:ph type="body" idx="1"/>
          </p:nvPr>
        </p:nvSpPr>
        <p:spPr>
          <a:xfrm>
            <a:off x="609600" y="4648200"/>
            <a:ext cx="7848600" cy="1219200"/>
          </a:xfrm>
          <a:noFill/>
        </p:spPr>
        <p:txBody>
          <a:bodyPr/>
          <a:lstStyle/>
          <a:p>
            <a:pPr eaLnBrk="1" hangingPunct="1">
              <a:spcBef>
                <a:spcPct val="50000"/>
              </a:spcBef>
              <a:buFontTx/>
              <a:buNone/>
            </a:pPr>
            <a:r>
              <a:rPr lang="en-US" smtClean="0"/>
              <a:t>By Dr. Patrick Welle, Bemidji State Univ.</a:t>
            </a:r>
          </a:p>
          <a:p>
            <a:pPr eaLnBrk="1" hangingPunct="1">
              <a:spcBef>
                <a:spcPct val="50000"/>
              </a:spcBef>
              <a:buFontTx/>
              <a:buNone/>
            </a:pP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026"/>
          <p:cNvGraphicFramePr>
            <a:graphicFrameLocks noChangeAspect="1"/>
          </p:cNvGraphicFramePr>
          <p:nvPr/>
        </p:nvGraphicFramePr>
        <p:xfrm>
          <a:off x="0" y="0"/>
          <a:ext cx="9144000" cy="6858000"/>
        </p:xfrm>
        <a:graphic>
          <a:graphicData uri="http://schemas.openxmlformats.org/presentationml/2006/ole">
            <p:oleObj spid="_x0000_s1026" name="Chart" r:id="rId3" imgW="9697680" imgH="7492680" progId="Excel.Sheet.8">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ChangeAspect="1"/>
          </p:cNvGraphicFramePr>
          <p:nvPr/>
        </p:nvGraphicFramePr>
        <p:xfrm>
          <a:off x="0" y="0"/>
          <a:ext cx="9144000" cy="6858000"/>
        </p:xfrm>
        <a:graphic>
          <a:graphicData uri="http://schemas.openxmlformats.org/presentationml/2006/ole">
            <p:oleObj spid="_x0000_s2050" name="Chart" r:id="rId3" imgW="9540000" imgH="6480000" progId="Excel.Sheet.8">
              <p:embed/>
            </p:oleObj>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en-US" smtClean="0"/>
          </a:p>
        </p:txBody>
      </p:sp>
      <p:sp>
        <p:nvSpPr>
          <p:cNvPr id="13315" name="Rectangle 3"/>
          <p:cNvSpPr>
            <a:spLocks noGrp="1" noChangeArrowheads="1"/>
          </p:cNvSpPr>
          <p:nvPr>
            <p:ph type="body" sz="half" idx="1"/>
          </p:nvPr>
        </p:nvSpPr>
        <p:spPr/>
        <p:txBody>
          <a:bodyPr/>
          <a:lstStyle/>
          <a:p>
            <a:pPr eaLnBrk="1" hangingPunct="1"/>
            <a:endParaRPr lang="en-US" sz="2800" smtClean="0"/>
          </a:p>
        </p:txBody>
      </p:sp>
      <p:pic>
        <p:nvPicPr>
          <p:cNvPr id="13316" name="Picture 6" descr="A:\pats map.wmf"/>
          <p:cNvPicPr>
            <a:picLocks noGrp="1" noChangeAspect="1" noChangeArrowheads="1"/>
          </p:cNvPicPr>
          <p:nvPr>
            <p:ph type="clipArt" sz="half" idx="2"/>
          </p:nvPr>
        </p:nvPicPr>
        <p:blipFill>
          <a:blip r:embed="rId2" cstate="print"/>
          <a:srcRect/>
          <a:stretch>
            <a:fillRect/>
          </a:stretch>
        </p:blipFill>
        <p:spPr>
          <a:xfrm>
            <a:off x="0" y="0"/>
            <a:ext cx="8915400" cy="66294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0"/>
            <a:ext cx="7772400" cy="1371600"/>
          </a:xfrm>
        </p:spPr>
        <p:txBody>
          <a:bodyPr/>
          <a:lstStyle/>
          <a:p>
            <a:pPr eaLnBrk="1" hangingPunct="1"/>
            <a:r>
              <a:rPr lang="en-US" sz="3200" smtClean="0"/>
              <a:t>Mean Values by Lake Group</a:t>
            </a:r>
          </a:p>
        </p:txBody>
      </p:sp>
      <p:grpSp>
        <p:nvGrpSpPr>
          <p:cNvPr id="14339" name="Group 176"/>
          <p:cNvGrpSpPr>
            <a:grpSpLocks/>
          </p:cNvGrpSpPr>
          <p:nvPr/>
        </p:nvGrpSpPr>
        <p:grpSpPr bwMode="auto">
          <a:xfrm>
            <a:off x="1295400" y="1066800"/>
            <a:ext cx="6402388" cy="4921250"/>
            <a:chOff x="-3" y="-3"/>
            <a:chExt cx="4033" cy="3100"/>
          </a:xfrm>
        </p:grpSpPr>
        <p:grpSp>
          <p:nvGrpSpPr>
            <p:cNvPr id="14340" name="Group 174"/>
            <p:cNvGrpSpPr>
              <a:grpSpLocks/>
            </p:cNvGrpSpPr>
            <p:nvPr/>
          </p:nvGrpSpPr>
          <p:grpSpPr bwMode="auto">
            <a:xfrm>
              <a:off x="0" y="0"/>
              <a:ext cx="4027" cy="3094"/>
              <a:chOff x="0" y="0"/>
              <a:chExt cx="4027" cy="3094"/>
            </a:xfrm>
          </p:grpSpPr>
          <p:grpSp>
            <p:nvGrpSpPr>
              <p:cNvPr id="14342" name="Group 119"/>
              <p:cNvGrpSpPr>
                <a:grpSpLocks/>
              </p:cNvGrpSpPr>
              <p:nvPr/>
            </p:nvGrpSpPr>
            <p:grpSpPr bwMode="auto">
              <a:xfrm>
                <a:off x="0" y="0"/>
                <a:ext cx="1177" cy="442"/>
                <a:chOff x="0" y="0"/>
                <a:chExt cx="1177" cy="442"/>
              </a:xfrm>
            </p:grpSpPr>
            <p:sp>
              <p:nvSpPr>
                <p:cNvPr id="14424" name="Rectangle 90"/>
                <p:cNvSpPr>
                  <a:spLocks noChangeArrowheads="1"/>
                </p:cNvSpPr>
                <p:nvPr/>
              </p:nvSpPr>
              <p:spPr bwMode="auto">
                <a:xfrm>
                  <a:off x="43" y="0"/>
                  <a:ext cx="1091" cy="442"/>
                </a:xfrm>
                <a:prstGeom prst="rect">
                  <a:avLst/>
                </a:prstGeom>
                <a:noFill/>
                <a:ln w="9525">
                  <a:noFill/>
                  <a:miter lim="800000"/>
                  <a:headEnd/>
                  <a:tailEnd/>
                </a:ln>
              </p:spPr>
              <p:txBody>
                <a:bodyPr/>
                <a:lstStyle/>
                <a:p>
                  <a:pPr algn="ctr"/>
                  <a:r>
                    <a:rPr lang="en-US" sz="1200" b="0">
                      <a:latin typeface="Arial" charset="0"/>
                      <a:cs typeface="Arial" charset="0"/>
                    </a:rPr>
                    <a:t> </a:t>
                  </a:r>
                </a:p>
                <a:p>
                  <a:pPr algn="ctr" eaLnBrk="0" hangingPunct="0"/>
                  <a:endParaRPr lang="en-US" b="0"/>
                </a:p>
              </p:txBody>
            </p:sp>
            <p:sp>
              <p:nvSpPr>
                <p:cNvPr id="14425" name="Rectangle 118"/>
                <p:cNvSpPr>
                  <a:spLocks noChangeArrowheads="1"/>
                </p:cNvSpPr>
                <p:nvPr/>
              </p:nvSpPr>
              <p:spPr bwMode="auto">
                <a:xfrm>
                  <a:off x="0" y="0"/>
                  <a:ext cx="1177" cy="442"/>
                </a:xfrm>
                <a:prstGeom prst="rect">
                  <a:avLst/>
                </a:prstGeom>
                <a:noFill/>
                <a:ln w="7">
                  <a:solidFill>
                    <a:srgbClr val="A0A0A0"/>
                  </a:solidFill>
                  <a:miter lim="800000"/>
                  <a:headEnd/>
                  <a:tailEnd/>
                </a:ln>
              </p:spPr>
              <p:txBody>
                <a:bodyPr/>
                <a:lstStyle/>
                <a:p>
                  <a:endParaRPr lang="en-US"/>
                </a:p>
              </p:txBody>
            </p:sp>
          </p:grpSp>
          <p:grpSp>
            <p:nvGrpSpPr>
              <p:cNvPr id="14343" name="Group 121"/>
              <p:cNvGrpSpPr>
                <a:grpSpLocks/>
              </p:cNvGrpSpPr>
              <p:nvPr/>
            </p:nvGrpSpPr>
            <p:grpSpPr bwMode="auto">
              <a:xfrm>
                <a:off x="1177" y="0"/>
                <a:ext cx="946" cy="442"/>
                <a:chOff x="1177" y="0"/>
                <a:chExt cx="946" cy="442"/>
              </a:xfrm>
            </p:grpSpPr>
            <p:sp>
              <p:nvSpPr>
                <p:cNvPr id="14422" name="Rectangle 91"/>
                <p:cNvSpPr>
                  <a:spLocks noChangeArrowheads="1"/>
                </p:cNvSpPr>
                <p:nvPr/>
              </p:nvSpPr>
              <p:spPr bwMode="auto">
                <a:xfrm>
                  <a:off x="1220" y="0"/>
                  <a:ext cx="860" cy="442"/>
                </a:xfrm>
                <a:prstGeom prst="rect">
                  <a:avLst/>
                </a:prstGeom>
                <a:noFill/>
                <a:ln w="9525">
                  <a:noFill/>
                  <a:miter lim="800000"/>
                  <a:headEnd/>
                  <a:tailEnd/>
                </a:ln>
              </p:spPr>
              <p:txBody>
                <a:bodyPr/>
                <a:lstStyle/>
                <a:p>
                  <a:pPr algn="ctr"/>
                  <a:r>
                    <a:rPr lang="en-US" sz="1600" b="0">
                      <a:latin typeface="Arial" charset="0"/>
                      <a:cs typeface="Arial" charset="0"/>
                    </a:rPr>
                    <a:t>Property Price</a:t>
                  </a:r>
                  <a:endParaRPr lang="en-US" sz="1200" b="0">
                    <a:latin typeface="Arial" charset="0"/>
                    <a:cs typeface="Arial" charset="0"/>
                  </a:endParaRPr>
                </a:p>
                <a:p>
                  <a:pPr algn="ctr" eaLnBrk="0" hangingPunct="0"/>
                  <a:endParaRPr lang="en-US" b="0"/>
                </a:p>
              </p:txBody>
            </p:sp>
            <p:sp>
              <p:nvSpPr>
                <p:cNvPr id="14423" name="Rectangle 120"/>
                <p:cNvSpPr>
                  <a:spLocks noChangeArrowheads="1"/>
                </p:cNvSpPr>
                <p:nvPr/>
              </p:nvSpPr>
              <p:spPr bwMode="auto">
                <a:xfrm>
                  <a:off x="1177" y="0"/>
                  <a:ext cx="946" cy="442"/>
                </a:xfrm>
                <a:prstGeom prst="rect">
                  <a:avLst/>
                </a:prstGeom>
                <a:noFill/>
                <a:ln w="7">
                  <a:solidFill>
                    <a:srgbClr val="A0A0A0"/>
                  </a:solidFill>
                  <a:miter lim="800000"/>
                  <a:headEnd/>
                  <a:tailEnd/>
                </a:ln>
              </p:spPr>
              <p:txBody>
                <a:bodyPr/>
                <a:lstStyle/>
                <a:p>
                  <a:endParaRPr lang="en-US"/>
                </a:p>
              </p:txBody>
            </p:sp>
          </p:grpSp>
          <p:grpSp>
            <p:nvGrpSpPr>
              <p:cNvPr id="14344" name="Group 123"/>
              <p:cNvGrpSpPr>
                <a:grpSpLocks/>
              </p:cNvGrpSpPr>
              <p:nvPr/>
            </p:nvGrpSpPr>
            <p:grpSpPr bwMode="auto">
              <a:xfrm>
                <a:off x="2123" y="0"/>
                <a:ext cx="1022" cy="442"/>
                <a:chOff x="2123" y="0"/>
                <a:chExt cx="1022" cy="442"/>
              </a:xfrm>
            </p:grpSpPr>
            <p:sp>
              <p:nvSpPr>
                <p:cNvPr id="14420" name="Rectangle 92"/>
                <p:cNvSpPr>
                  <a:spLocks noChangeArrowheads="1"/>
                </p:cNvSpPr>
                <p:nvPr/>
              </p:nvSpPr>
              <p:spPr bwMode="auto">
                <a:xfrm>
                  <a:off x="2166" y="0"/>
                  <a:ext cx="936" cy="442"/>
                </a:xfrm>
                <a:prstGeom prst="rect">
                  <a:avLst/>
                </a:prstGeom>
                <a:noFill/>
                <a:ln w="9525">
                  <a:noFill/>
                  <a:miter lim="800000"/>
                  <a:headEnd/>
                  <a:tailEnd/>
                </a:ln>
              </p:spPr>
              <p:txBody>
                <a:bodyPr/>
                <a:lstStyle/>
                <a:p>
                  <a:pPr algn="ctr"/>
                  <a:r>
                    <a:rPr lang="en-US" sz="1600" b="0">
                      <a:latin typeface="Arial" charset="0"/>
                      <a:cs typeface="Arial" charset="0"/>
                    </a:rPr>
                    <a:t>Price per Front Foot</a:t>
                  </a:r>
                  <a:endParaRPr lang="en-US" b="0"/>
                </a:p>
              </p:txBody>
            </p:sp>
            <p:sp>
              <p:nvSpPr>
                <p:cNvPr id="14421" name="Rectangle 122"/>
                <p:cNvSpPr>
                  <a:spLocks noChangeArrowheads="1"/>
                </p:cNvSpPr>
                <p:nvPr/>
              </p:nvSpPr>
              <p:spPr bwMode="auto">
                <a:xfrm>
                  <a:off x="2123" y="0"/>
                  <a:ext cx="1022" cy="442"/>
                </a:xfrm>
                <a:prstGeom prst="rect">
                  <a:avLst/>
                </a:prstGeom>
                <a:noFill/>
                <a:ln w="7">
                  <a:solidFill>
                    <a:srgbClr val="A0A0A0"/>
                  </a:solidFill>
                  <a:miter lim="800000"/>
                  <a:headEnd/>
                  <a:tailEnd/>
                </a:ln>
              </p:spPr>
              <p:txBody>
                <a:bodyPr/>
                <a:lstStyle/>
                <a:p>
                  <a:endParaRPr lang="en-US"/>
                </a:p>
              </p:txBody>
            </p:sp>
          </p:grpSp>
          <p:grpSp>
            <p:nvGrpSpPr>
              <p:cNvPr id="14345" name="Group 125"/>
              <p:cNvGrpSpPr>
                <a:grpSpLocks/>
              </p:cNvGrpSpPr>
              <p:nvPr/>
            </p:nvGrpSpPr>
            <p:grpSpPr bwMode="auto">
              <a:xfrm>
                <a:off x="3145" y="0"/>
                <a:ext cx="882" cy="442"/>
                <a:chOff x="3145" y="0"/>
                <a:chExt cx="882" cy="442"/>
              </a:xfrm>
            </p:grpSpPr>
            <p:sp>
              <p:nvSpPr>
                <p:cNvPr id="14418" name="Rectangle 93"/>
                <p:cNvSpPr>
                  <a:spLocks noChangeArrowheads="1"/>
                </p:cNvSpPr>
                <p:nvPr/>
              </p:nvSpPr>
              <p:spPr bwMode="auto">
                <a:xfrm>
                  <a:off x="3188" y="0"/>
                  <a:ext cx="796" cy="442"/>
                </a:xfrm>
                <a:prstGeom prst="rect">
                  <a:avLst/>
                </a:prstGeom>
                <a:noFill/>
                <a:ln w="9525">
                  <a:noFill/>
                  <a:miter lim="800000"/>
                  <a:headEnd/>
                  <a:tailEnd/>
                </a:ln>
              </p:spPr>
              <p:txBody>
                <a:bodyPr/>
                <a:lstStyle/>
                <a:p>
                  <a:pPr algn="ctr"/>
                  <a:r>
                    <a:rPr lang="en-US" sz="1600" b="0">
                      <a:latin typeface="Arial" charset="0"/>
                      <a:cs typeface="Arial" charset="0"/>
                    </a:rPr>
                    <a:t>Water Clarity</a:t>
                  </a:r>
                  <a:endParaRPr lang="en-US" sz="1200" b="0">
                    <a:latin typeface="Arial" charset="0"/>
                    <a:cs typeface="Arial" charset="0"/>
                  </a:endParaRPr>
                </a:p>
                <a:p>
                  <a:pPr algn="ctr" eaLnBrk="0" hangingPunct="0"/>
                  <a:endParaRPr lang="en-US" b="0"/>
                </a:p>
              </p:txBody>
            </p:sp>
            <p:sp>
              <p:nvSpPr>
                <p:cNvPr id="14419" name="Rectangle 124"/>
                <p:cNvSpPr>
                  <a:spLocks noChangeArrowheads="1"/>
                </p:cNvSpPr>
                <p:nvPr/>
              </p:nvSpPr>
              <p:spPr bwMode="auto">
                <a:xfrm>
                  <a:off x="3145" y="0"/>
                  <a:ext cx="882" cy="442"/>
                </a:xfrm>
                <a:prstGeom prst="rect">
                  <a:avLst/>
                </a:prstGeom>
                <a:noFill/>
                <a:ln w="7">
                  <a:solidFill>
                    <a:srgbClr val="A0A0A0"/>
                  </a:solidFill>
                  <a:miter lim="800000"/>
                  <a:headEnd/>
                  <a:tailEnd/>
                </a:ln>
              </p:spPr>
              <p:txBody>
                <a:bodyPr/>
                <a:lstStyle/>
                <a:p>
                  <a:endParaRPr lang="en-US"/>
                </a:p>
              </p:txBody>
            </p:sp>
          </p:grpSp>
          <p:grpSp>
            <p:nvGrpSpPr>
              <p:cNvPr id="14346" name="Group 127"/>
              <p:cNvGrpSpPr>
                <a:grpSpLocks/>
              </p:cNvGrpSpPr>
              <p:nvPr/>
            </p:nvGrpSpPr>
            <p:grpSpPr bwMode="auto">
              <a:xfrm>
                <a:off x="0" y="442"/>
                <a:ext cx="1177" cy="442"/>
                <a:chOff x="0" y="442"/>
                <a:chExt cx="1177" cy="442"/>
              </a:xfrm>
            </p:grpSpPr>
            <p:sp>
              <p:nvSpPr>
                <p:cNvPr id="14416" name="Rectangle 94"/>
                <p:cNvSpPr>
                  <a:spLocks noChangeArrowheads="1"/>
                </p:cNvSpPr>
                <p:nvPr/>
              </p:nvSpPr>
              <p:spPr bwMode="auto">
                <a:xfrm>
                  <a:off x="43" y="442"/>
                  <a:ext cx="1091" cy="442"/>
                </a:xfrm>
                <a:prstGeom prst="rect">
                  <a:avLst/>
                </a:prstGeom>
                <a:noFill/>
                <a:ln w="9525">
                  <a:noFill/>
                  <a:miter lim="800000"/>
                  <a:headEnd/>
                  <a:tailEnd/>
                </a:ln>
              </p:spPr>
              <p:txBody>
                <a:bodyPr/>
                <a:lstStyle/>
                <a:p>
                  <a:pPr algn="ctr"/>
                  <a:r>
                    <a:rPr lang="en-US" sz="1600" b="0">
                      <a:latin typeface="Arial" charset="0"/>
                      <a:cs typeface="Arial" charset="0"/>
                    </a:rPr>
                    <a:t>Aitkin</a:t>
                  </a:r>
                  <a:endParaRPr lang="en-US" sz="1200" b="0">
                    <a:latin typeface="Arial" charset="0"/>
                    <a:cs typeface="Arial" charset="0"/>
                  </a:endParaRPr>
                </a:p>
                <a:p>
                  <a:pPr algn="ctr" eaLnBrk="0" hangingPunct="0"/>
                  <a:endParaRPr lang="en-US" b="0"/>
                </a:p>
              </p:txBody>
            </p:sp>
            <p:sp>
              <p:nvSpPr>
                <p:cNvPr id="14417" name="Rectangle 126"/>
                <p:cNvSpPr>
                  <a:spLocks noChangeArrowheads="1"/>
                </p:cNvSpPr>
                <p:nvPr/>
              </p:nvSpPr>
              <p:spPr bwMode="auto">
                <a:xfrm>
                  <a:off x="0" y="442"/>
                  <a:ext cx="1177" cy="442"/>
                </a:xfrm>
                <a:prstGeom prst="rect">
                  <a:avLst/>
                </a:prstGeom>
                <a:noFill/>
                <a:ln w="7">
                  <a:solidFill>
                    <a:srgbClr val="A0A0A0"/>
                  </a:solidFill>
                  <a:miter lim="800000"/>
                  <a:headEnd/>
                  <a:tailEnd/>
                </a:ln>
              </p:spPr>
              <p:txBody>
                <a:bodyPr/>
                <a:lstStyle/>
                <a:p>
                  <a:endParaRPr lang="en-US"/>
                </a:p>
              </p:txBody>
            </p:sp>
          </p:grpSp>
          <p:grpSp>
            <p:nvGrpSpPr>
              <p:cNvPr id="14347" name="Group 129"/>
              <p:cNvGrpSpPr>
                <a:grpSpLocks/>
              </p:cNvGrpSpPr>
              <p:nvPr/>
            </p:nvGrpSpPr>
            <p:grpSpPr bwMode="auto">
              <a:xfrm>
                <a:off x="1177" y="442"/>
                <a:ext cx="946" cy="442"/>
                <a:chOff x="1177" y="442"/>
                <a:chExt cx="946" cy="442"/>
              </a:xfrm>
            </p:grpSpPr>
            <p:sp>
              <p:nvSpPr>
                <p:cNvPr id="14414" name="Rectangle 95"/>
                <p:cNvSpPr>
                  <a:spLocks noChangeArrowheads="1"/>
                </p:cNvSpPr>
                <p:nvPr/>
              </p:nvSpPr>
              <p:spPr bwMode="auto">
                <a:xfrm>
                  <a:off x="1220" y="442"/>
                  <a:ext cx="860" cy="442"/>
                </a:xfrm>
                <a:prstGeom prst="rect">
                  <a:avLst/>
                </a:prstGeom>
                <a:noFill/>
                <a:ln w="9525">
                  <a:noFill/>
                  <a:miter lim="800000"/>
                  <a:headEnd/>
                  <a:tailEnd/>
                </a:ln>
              </p:spPr>
              <p:txBody>
                <a:bodyPr/>
                <a:lstStyle/>
                <a:p>
                  <a:pPr algn="ctr"/>
                  <a:r>
                    <a:rPr lang="en-US" sz="1600" b="0">
                      <a:latin typeface="Arial" charset="0"/>
                      <a:cs typeface="Arial" charset="0"/>
                    </a:rPr>
                    <a:t>$100,313</a:t>
                  </a:r>
                  <a:endParaRPr lang="en-US" sz="1200" b="0">
                    <a:latin typeface="Arial" charset="0"/>
                    <a:cs typeface="Arial" charset="0"/>
                  </a:endParaRPr>
                </a:p>
                <a:p>
                  <a:pPr algn="ctr" eaLnBrk="0" hangingPunct="0"/>
                  <a:endParaRPr lang="en-US" b="0"/>
                </a:p>
              </p:txBody>
            </p:sp>
            <p:sp>
              <p:nvSpPr>
                <p:cNvPr id="14415" name="Rectangle 128"/>
                <p:cNvSpPr>
                  <a:spLocks noChangeArrowheads="1"/>
                </p:cNvSpPr>
                <p:nvPr/>
              </p:nvSpPr>
              <p:spPr bwMode="auto">
                <a:xfrm>
                  <a:off x="1177" y="442"/>
                  <a:ext cx="946" cy="442"/>
                </a:xfrm>
                <a:prstGeom prst="rect">
                  <a:avLst/>
                </a:prstGeom>
                <a:noFill/>
                <a:ln w="7">
                  <a:solidFill>
                    <a:srgbClr val="A0A0A0"/>
                  </a:solidFill>
                  <a:miter lim="800000"/>
                  <a:headEnd/>
                  <a:tailEnd/>
                </a:ln>
              </p:spPr>
              <p:txBody>
                <a:bodyPr/>
                <a:lstStyle/>
                <a:p>
                  <a:endParaRPr lang="en-US"/>
                </a:p>
              </p:txBody>
            </p:sp>
          </p:grpSp>
          <p:grpSp>
            <p:nvGrpSpPr>
              <p:cNvPr id="14348" name="Group 131"/>
              <p:cNvGrpSpPr>
                <a:grpSpLocks/>
              </p:cNvGrpSpPr>
              <p:nvPr/>
            </p:nvGrpSpPr>
            <p:grpSpPr bwMode="auto">
              <a:xfrm>
                <a:off x="2123" y="442"/>
                <a:ext cx="1022" cy="442"/>
                <a:chOff x="2123" y="442"/>
                <a:chExt cx="1022" cy="442"/>
              </a:xfrm>
            </p:grpSpPr>
            <p:sp>
              <p:nvSpPr>
                <p:cNvPr id="14412" name="Rectangle 96"/>
                <p:cNvSpPr>
                  <a:spLocks noChangeArrowheads="1"/>
                </p:cNvSpPr>
                <p:nvPr/>
              </p:nvSpPr>
              <p:spPr bwMode="auto">
                <a:xfrm>
                  <a:off x="2166" y="442"/>
                  <a:ext cx="936" cy="442"/>
                </a:xfrm>
                <a:prstGeom prst="rect">
                  <a:avLst/>
                </a:prstGeom>
                <a:noFill/>
                <a:ln w="9525">
                  <a:noFill/>
                  <a:miter lim="800000"/>
                  <a:headEnd/>
                  <a:tailEnd/>
                </a:ln>
              </p:spPr>
              <p:txBody>
                <a:bodyPr/>
                <a:lstStyle/>
                <a:p>
                  <a:pPr algn="ctr"/>
                  <a:r>
                    <a:rPr lang="en-US" sz="1600" b="0">
                      <a:latin typeface="Arial" charset="0"/>
                      <a:cs typeface="Arial" charset="0"/>
                    </a:rPr>
                    <a:t>$452</a:t>
                  </a:r>
                  <a:endParaRPr lang="en-US" sz="1200" b="0">
                    <a:latin typeface="Arial" charset="0"/>
                    <a:cs typeface="Arial" charset="0"/>
                  </a:endParaRPr>
                </a:p>
                <a:p>
                  <a:pPr algn="ctr" eaLnBrk="0" hangingPunct="0"/>
                  <a:endParaRPr lang="en-US" b="0"/>
                </a:p>
              </p:txBody>
            </p:sp>
            <p:sp>
              <p:nvSpPr>
                <p:cNvPr id="14413" name="Rectangle 130"/>
                <p:cNvSpPr>
                  <a:spLocks noChangeArrowheads="1"/>
                </p:cNvSpPr>
                <p:nvPr/>
              </p:nvSpPr>
              <p:spPr bwMode="auto">
                <a:xfrm>
                  <a:off x="2123" y="442"/>
                  <a:ext cx="1022" cy="442"/>
                </a:xfrm>
                <a:prstGeom prst="rect">
                  <a:avLst/>
                </a:prstGeom>
                <a:noFill/>
                <a:ln w="7">
                  <a:solidFill>
                    <a:srgbClr val="A0A0A0"/>
                  </a:solidFill>
                  <a:miter lim="800000"/>
                  <a:headEnd/>
                  <a:tailEnd/>
                </a:ln>
              </p:spPr>
              <p:txBody>
                <a:bodyPr/>
                <a:lstStyle/>
                <a:p>
                  <a:endParaRPr lang="en-US"/>
                </a:p>
              </p:txBody>
            </p:sp>
          </p:grpSp>
          <p:grpSp>
            <p:nvGrpSpPr>
              <p:cNvPr id="14349" name="Group 133"/>
              <p:cNvGrpSpPr>
                <a:grpSpLocks/>
              </p:cNvGrpSpPr>
              <p:nvPr/>
            </p:nvGrpSpPr>
            <p:grpSpPr bwMode="auto">
              <a:xfrm>
                <a:off x="3145" y="442"/>
                <a:ext cx="882" cy="442"/>
                <a:chOff x="3145" y="442"/>
                <a:chExt cx="882" cy="442"/>
              </a:xfrm>
            </p:grpSpPr>
            <p:sp>
              <p:nvSpPr>
                <p:cNvPr id="14410" name="Rectangle 97"/>
                <p:cNvSpPr>
                  <a:spLocks noChangeArrowheads="1"/>
                </p:cNvSpPr>
                <p:nvPr/>
              </p:nvSpPr>
              <p:spPr bwMode="auto">
                <a:xfrm>
                  <a:off x="3188" y="442"/>
                  <a:ext cx="796" cy="442"/>
                </a:xfrm>
                <a:prstGeom prst="rect">
                  <a:avLst/>
                </a:prstGeom>
                <a:noFill/>
                <a:ln w="9525">
                  <a:noFill/>
                  <a:miter lim="800000"/>
                  <a:headEnd/>
                  <a:tailEnd/>
                </a:ln>
              </p:spPr>
              <p:txBody>
                <a:bodyPr/>
                <a:lstStyle/>
                <a:p>
                  <a:pPr algn="ctr"/>
                  <a:r>
                    <a:rPr lang="en-US" sz="1600" b="0">
                      <a:latin typeface="Arial" charset="0"/>
                      <a:cs typeface="Arial" charset="0"/>
                    </a:rPr>
                    <a:t>2.78</a:t>
                  </a:r>
                  <a:endParaRPr lang="en-US" sz="1200" b="0">
                    <a:latin typeface="Arial" charset="0"/>
                    <a:cs typeface="Arial" charset="0"/>
                  </a:endParaRPr>
                </a:p>
                <a:p>
                  <a:pPr algn="ctr" eaLnBrk="0" hangingPunct="0"/>
                  <a:endParaRPr lang="en-US" b="0"/>
                </a:p>
              </p:txBody>
            </p:sp>
            <p:sp>
              <p:nvSpPr>
                <p:cNvPr id="14411" name="Rectangle 132"/>
                <p:cNvSpPr>
                  <a:spLocks noChangeArrowheads="1"/>
                </p:cNvSpPr>
                <p:nvPr/>
              </p:nvSpPr>
              <p:spPr bwMode="auto">
                <a:xfrm>
                  <a:off x="3145" y="442"/>
                  <a:ext cx="882" cy="442"/>
                </a:xfrm>
                <a:prstGeom prst="rect">
                  <a:avLst/>
                </a:prstGeom>
                <a:noFill/>
                <a:ln w="7">
                  <a:solidFill>
                    <a:srgbClr val="A0A0A0"/>
                  </a:solidFill>
                  <a:miter lim="800000"/>
                  <a:headEnd/>
                  <a:tailEnd/>
                </a:ln>
              </p:spPr>
              <p:txBody>
                <a:bodyPr/>
                <a:lstStyle/>
                <a:p>
                  <a:endParaRPr lang="en-US"/>
                </a:p>
              </p:txBody>
            </p:sp>
          </p:grpSp>
          <p:grpSp>
            <p:nvGrpSpPr>
              <p:cNvPr id="14350" name="Group 135"/>
              <p:cNvGrpSpPr>
                <a:grpSpLocks/>
              </p:cNvGrpSpPr>
              <p:nvPr/>
            </p:nvGrpSpPr>
            <p:grpSpPr bwMode="auto">
              <a:xfrm>
                <a:off x="0" y="884"/>
                <a:ext cx="1177" cy="442"/>
                <a:chOff x="0" y="884"/>
                <a:chExt cx="1177" cy="442"/>
              </a:xfrm>
            </p:grpSpPr>
            <p:sp>
              <p:nvSpPr>
                <p:cNvPr id="14408" name="Rectangle 98"/>
                <p:cNvSpPr>
                  <a:spLocks noChangeArrowheads="1"/>
                </p:cNvSpPr>
                <p:nvPr/>
              </p:nvSpPr>
              <p:spPr bwMode="auto">
                <a:xfrm>
                  <a:off x="43" y="884"/>
                  <a:ext cx="1091" cy="442"/>
                </a:xfrm>
                <a:prstGeom prst="rect">
                  <a:avLst/>
                </a:prstGeom>
                <a:noFill/>
                <a:ln w="9525">
                  <a:noFill/>
                  <a:miter lim="800000"/>
                  <a:headEnd/>
                  <a:tailEnd/>
                </a:ln>
              </p:spPr>
              <p:txBody>
                <a:bodyPr/>
                <a:lstStyle/>
                <a:p>
                  <a:pPr algn="ctr"/>
                  <a:r>
                    <a:rPr lang="en-US" sz="1600" b="0">
                      <a:latin typeface="Arial" charset="0"/>
                      <a:cs typeface="Arial" charset="0"/>
                    </a:rPr>
                    <a:t>Brainerd</a:t>
                  </a:r>
                  <a:endParaRPr lang="en-US" sz="1200" b="0">
                    <a:latin typeface="Arial" charset="0"/>
                    <a:cs typeface="Arial" charset="0"/>
                  </a:endParaRPr>
                </a:p>
                <a:p>
                  <a:pPr algn="ctr" eaLnBrk="0" hangingPunct="0"/>
                  <a:endParaRPr lang="en-US" b="0"/>
                </a:p>
              </p:txBody>
            </p:sp>
            <p:sp>
              <p:nvSpPr>
                <p:cNvPr id="14409" name="Rectangle 134"/>
                <p:cNvSpPr>
                  <a:spLocks noChangeArrowheads="1"/>
                </p:cNvSpPr>
                <p:nvPr/>
              </p:nvSpPr>
              <p:spPr bwMode="auto">
                <a:xfrm>
                  <a:off x="0" y="884"/>
                  <a:ext cx="1177" cy="442"/>
                </a:xfrm>
                <a:prstGeom prst="rect">
                  <a:avLst/>
                </a:prstGeom>
                <a:noFill/>
                <a:ln w="7">
                  <a:solidFill>
                    <a:srgbClr val="A0A0A0"/>
                  </a:solidFill>
                  <a:miter lim="800000"/>
                  <a:headEnd/>
                  <a:tailEnd/>
                </a:ln>
              </p:spPr>
              <p:txBody>
                <a:bodyPr/>
                <a:lstStyle/>
                <a:p>
                  <a:endParaRPr lang="en-US"/>
                </a:p>
              </p:txBody>
            </p:sp>
          </p:grpSp>
          <p:grpSp>
            <p:nvGrpSpPr>
              <p:cNvPr id="14351" name="Group 137"/>
              <p:cNvGrpSpPr>
                <a:grpSpLocks/>
              </p:cNvGrpSpPr>
              <p:nvPr/>
            </p:nvGrpSpPr>
            <p:grpSpPr bwMode="auto">
              <a:xfrm>
                <a:off x="1177" y="884"/>
                <a:ext cx="946" cy="442"/>
                <a:chOff x="1177" y="884"/>
                <a:chExt cx="946" cy="442"/>
              </a:xfrm>
            </p:grpSpPr>
            <p:sp>
              <p:nvSpPr>
                <p:cNvPr id="14406" name="Rectangle 99"/>
                <p:cNvSpPr>
                  <a:spLocks noChangeArrowheads="1"/>
                </p:cNvSpPr>
                <p:nvPr/>
              </p:nvSpPr>
              <p:spPr bwMode="auto">
                <a:xfrm>
                  <a:off x="1220" y="884"/>
                  <a:ext cx="860" cy="442"/>
                </a:xfrm>
                <a:prstGeom prst="rect">
                  <a:avLst/>
                </a:prstGeom>
                <a:noFill/>
                <a:ln w="9525">
                  <a:noFill/>
                  <a:miter lim="800000"/>
                  <a:headEnd/>
                  <a:tailEnd/>
                </a:ln>
              </p:spPr>
              <p:txBody>
                <a:bodyPr/>
                <a:lstStyle/>
                <a:p>
                  <a:pPr algn="ctr"/>
                  <a:r>
                    <a:rPr lang="en-US" sz="1600" b="0">
                      <a:latin typeface="Arial" charset="0"/>
                      <a:cs typeface="Arial" charset="0"/>
                    </a:rPr>
                    <a:t>$176,461</a:t>
                  </a:r>
                  <a:endParaRPr lang="en-US" sz="1200" b="0">
                    <a:latin typeface="Arial" charset="0"/>
                    <a:cs typeface="Arial" charset="0"/>
                  </a:endParaRPr>
                </a:p>
                <a:p>
                  <a:pPr algn="ctr" eaLnBrk="0" hangingPunct="0"/>
                  <a:endParaRPr lang="en-US" b="0"/>
                </a:p>
              </p:txBody>
            </p:sp>
            <p:sp>
              <p:nvSpPr>
                <p:cNvPr id="14407" name="Rectangle 136"/>
                <p:cNvSpPr>
                  <a:spLocks noChangeArrowheads="1"/>
                </p:cNvSpPr>
                <p:nvPr/>
              </p:nvSpPr>
              <p:spPr bwMode="auto">
                <a:xfrm>
                  <a:off x="1177" y="884"/>
                  <a:ext cx="946" cy="442"/>
                </a:xfrm>
                <a:prstGeom prst="rect">
                  <a:avLst/>
                </a:prstGeom>
                <a:noFill/>
                <a:ln w="7">
                  <a:solidFill>
                    <a:srgbClr val="A0A0A0"/>
                  </a:solidFill>
                  <a:miter lim="800000"/>
                  <a:headEnd/>
                  <a:tailEnd/>
                </a:ln>
              </p:spPr>
              <p:txBody>
                <a:bodyPr/>
                <a:lstStyle/>
                <a:p>
                  <a:endParaRPr lang="en-US"/>
                </a:p>
              </p:txBody>
            </p:sp>
          </p:grpSp>
          <p:grpSp>
            <p:nvGrpSpPr>
              <p:cNvPr id="14352" name="Group 139"/>
              <p:cNvGrpSpPr>
                <a:grpSpLocks/>
              </p:cNvGrpSpPr>
              <p:nvPr/>
            </p:nvGrpSpPr>
            <p:grpSpPr bwMode="auto">
              <a:xfrm>
                <a:off x="2123" y="884"/>
                <a:ext cx="1022" cy="442"/>
                <a:chOff x="2123" y="884"/>
                <a:chExt cx="1022" cy="442"/>
              </a:xfrm>
            </p:grpSpPr>
            <p:sp>
              <p:nvSpPr>
                <p:cNvPr id="14404" name="Rectangle 100"/>
                <p:cNvSpPr>
                  <a:spLocks noChangeArrowheads="1"/>
                </p:cNvSpPr>
                <p:nvPr/>
              </p:nvSpPr>
              <p:spPr bwMode="auto">
                <a:xfrm>
                  <a:off x="2166" y="884"/>
                  <a:ext cx="936" cy="442"/>
                </a:xfrm>
                <a:prstGeom prst="rect">
                  <a:avLst/>
                </a:prstGeom>
                <a:noFill/>
                <a:ln w="9525">
                  <a:noFill/>
                  <a:miter lim="800000"/>
                  <a:headEnd/>
                  <a:tailEnd/>
                </a:ln>
              </p:spPr>
              <p:txBody>
                <a:bodyPr/>
                <a:lstStyle/>
                <a:p>
                  <a:pPr algn="ctr"/>
                  <a:r>
                    <a:rPr lang="en-US" sz="1600" b="0">
                      <a:latin typeface="Arial" charset="0"/>
                      <a:cs typeface="Arial" charset="0"/>
                    </a:rPr>
                    <a:t>$959</a:t>
                  </a:r>
                  <a:endParaRPr lang="en-US" sz="1200" b="0">
                    <a:latin typeface="Arial" charset="0"/>
                    <a:cs typeface="Arial" charset="0"/>
                  </a:endParaRPr>
                </a:p>
                <a:p>
                  <a:pPr algn="ctr" eaLnBrk="0" hangingPunct="0"/>
                  <a:endParaRPr lang="en-US" b="0"/>
                </a:p>
              </p:txBody>
            </p:sp>
            <p:sp>
              <p:nvSpPr>
                <p:cNvPr id="14405" name="Rectangle 138"/>
                <p:cNvSpPr>
                  <a:spLocks noChangeArrowheads="1"/>
                </p:cNvSpPr>
                <p:nvPr/>
              </p:nvSpPr>
              <p:spPr bwMode="auto">
                <a:xfrm>
                  <a:off x="2123" y="884"/>
                  <a:ext cx="1022" cy="442"/>
                </a:xfrm>
                <a:prstGeom prst="rect">
                  <a:avLst/>
                </a:prstGeom>
                <a:noFill/>
                <a:ln w="7">
                  <a:solidFill>
                    <a:srgbClr val="A0A0A0"/>
                  </a:solidFill>
                  <a:miter lim="800000"/>
                  <a:headEnd/>
                  <a:tailEnd/>
                </a:ln>
              </p:spPr>
              <p:txBody>
                <a:bodyPr/>
                <a:lstStyle/>
                <a:p>
                  <a:endParaRPr lang="en-US"/>
                </a:p>
              </p:txBody>
            </p:sp>
          </p:grpSp>
          <p:grpSp>
            <p:nvGrpSpPr>
              <p:cNvPr id="14353" name="Group 141"/>
              <p:cNvGrpSpPr>
                <a:grpSpLocks/>
              </p:cNvGrpSpPr>
              <p:nvPr/>
            </p:nvGrpSpPr>
            <p:grpSpPr bwMode="auto">
              <a:xfrm>
                <a:off x="3145" y="884"/>
                <a:ext cx="882" cy="442"/>
                <a:chOff x="3145" y="884"/>
                <a:chExt cx="882" cy="442"/>
              </a:xfrm>
            </p:grpSpPr>
            <p:sp>
              <p:nvSpPr>
                <p:cNvPr id="14402" name="Rectangle 101"/>
                <p:cNvSpPr>
                  <a:spLocks noChangeArrowheads="1"/>
                </p:cNvSpPr>
                <p:nvPr/>
              </p:nvSpPr>
              <p:spPr bwMode="auto">
                <a:xfrm>
                  <a:off x="3188" y="884"/>
                  <a:ext cx="796" cy="442"/>
                </a:xfrm>
                <a:prstGeom prst="rect">
                  <a:avLst/>
                </a:prstGeom>
                <a:noFill/>
                <a:ln w="9525">
                  <a:noFill/>
                  <a:miter lim="800000"/>
                  <a:headEnd/>
                  <a:tailEnd/>
                </a:ln>
              </p:spPr>
              <p:txBody>
                <a:bodyPr/>
                <a:lstStyle/>
                <a:p>
                  <a:pPr algn="ctr"/>
                  <a:r>
                    <a:rPr lang="en-US" sz="1600" b="0">
                      <a:latin typeface="Arial" charset="0"/>
                      <a:cs typeface="Arial" charset="0"/>
                    </a:rPr>
                    <a:t>3.99</a:t>
                  </a:r>
                  <a:endParaRPr lang="en-US" sz="1200" b="0">
                    <a:latin typeface="Arial" charset="0"/>
                    <a:cs typeface="Arial" charset="0"/>
                  </a:endParaRPr>
                </a:p>
                <a:p>
                  <a:pPr algn="ctr" eaLnBrk="0" hangingPunct="0"/>
                  <a:endParaRPr lang="en-US" b="0"/>
                </a:p>
              </p:txBody>
            </p:sp>
            <p:sp>
              <p:nvSpPr>
                <p:cNvPr id="14403" name="Rectangle 140"/>
                <p:cNvSpPr>
                  <a:spLocks noChangeArrowheads="1"/>
                </p:cNvSpPr>
                <p:nvPr/>
              </p:nvSpPr>
              <p:spPr bwMode="auto">
                <a:xfrm>
                  <a:off x="3145" y="884"/>
                  <a:ext cx="882" cy="442"/>
                </a:xfrm>
                <a:prstGeom prst="rect">
                  <a:avLst/>
                </a:prstGeom>
                <a:noFill/>
                <a:ln w="7">
                  <a:solidFill>
                    <a:srgbClr val="A0A0A0"/>
                  </a:solidFill>
                  <a:miter lim="800000"/>
                  <a:headEnd/>
                  <a:tailEnd/>
                </a:ln>
              </p:spPr>
              <p:txBody>
                <a:bodyPr/>
                <a:lstStyle/>
                <a:p>
                  <a:endParaRPr lang="en-US"/>
                </a:p>
              </p:txBody>
            </p:sp>
          </p:grpSp>
          <p:grpSp>
            <p:nvGrpSpPr>
              <p:cNvPr id="14354" name="Group 143"/>
              <p:cNvGrpSpPr>
                <a:grpSpLocks/>
              </p:cNvGrpSpPr>
              <p:nvPr/>
            </p:nvGrpSpPr>
            <p:grpSpPr bwMode="auto">
              <a:xfrm>
                <a:off x="0" y="1326"/>
                <a:ext cx="1177" cy="442"/>
                <a:chOff x="0" y="1326"/>
                <a:chExt cx="1177" cy="442"/>
              </a:xfrm>
            </p:grpSpPr>
            <p:sp>
              <p:nvSpPr>
                <p:cNvPr id="14400" name="Rectangle 102"/>
                <p:cNvSpPr>
                  <a:spLocks noChangeArrowheads="1"/>
                </p:cNvSpPr>
                <p:nvPr/>
              </p:nvSpPr>
              <p:spPr bwMode="auto">
                <a:xfrm>
                  <a:off x="43" y="1326"/>
                  <a:ext cx="1091" cy="442"/>
                </a:xfrm>
                <a:prstGeom prst="rect">
                  <a:avLst/>
                </a:prstGeom>
                <a:noFill/>
                <a:ln w="9525">
                  <a:noFill/>
                  <a:miter lim="800000"/>
                  <a:headEnd/>
                  <a:tailEnd/>
                </a:ln>
              </p:spPr>
              <p:txBody>
                <a:bodyPr/>
                <a:lstStyle/>
                <a:p>
                  <a:pPr algn="ctr"/>
                  <a:r>
                    <a:rPr lang="en-US" sz="1600" b="0">
                      <a:latin typeface="Arial" charset="0"/>
                      <a:cs typeface="Arial" charset="0"/>
                    </a:rPr>
                    <a:t>Grand Rapids</a:t>
                  </a:r>
                  <a:endParaRPr lang="en-US" sz="1200" b="0">
                    <a:latin typeface="Arial" charset="0"/>
                    <a:cs typeface="Arial" charset="0"/>
                  </a:endParaRPr>
                </a:p>
                <a:p>
                  <a:pPr algn="ctr" eaLnBrk="0" hangingPunct="0"/>
                  <a:endParaRPr lang="en-US" b="0"/>
                </a:p>
              </p:txBody>
            </p:sp>
            <p:sp>
              <p:nvSpPr>
                <p:cNvPr id="14401" name="Rectangle 142"/>
                <p:cNvSpPr>
                  <a:spLocks noChangeArrowheads="1"/>
                </p:cNvSpPr>
                <p:nvPr/>
              </p:nvSpPr>
              <p:spPr bwMode="auto">
                <a:xfrm>
                  <a:off x="0" y="1326"/>
                  <a:ext cx="1177" cy="442"/>
                </a:xfrm>
                <a:prstGeom prst="rect">
                  <a:avLst/>
                </a:prstGeom>
                <a:noFill/>
                <a:ln w="7">
                  <a:solidFill>
                    <a:srgbClr val="A0A0A0"/>
                  </a:solidFill>
                  <a:miter lim="800000"/>
                  <a:headEnd/>
                  <a:tailEnd/>
                </a:ln>
              </p:spPr>
              <p:txBody>
                <a:bodyPr/>
                <a:lstStyle/>
                <a:p>
                  <a:endParaRPr lang="en-US"/>
                </a:p>
              </p:txBody>
            </p:sp>
          </p:grpSp>
          <p:grpSp>
            <p:nvGrpSpPr>
              <p:cNvPr id="14355" name="Group 145"/>
              <p:cNvGrpSpPr>
                <a:grpSpLocks/>
              </p:cNvGrpSpPr>
              <p:nvPr/>
            </p:nvGrpSpPr>
            <p:grpSpPr bwMode="auto">
              <a:xfrm>
                <a:off x="1177" y="1326"/>
                <a:ext cx="946" cy="442"/>
                <a:chOff x="1177" y="1326"/>
                <a:chExt cx="946" cy="442"/>
              </a:xfrm>
            </p:grpSpPr>
            <p:sp>
              <p:nvSpPr>
                <p:cNvPr id="14398" name="Rectangle 103"/>
                <p:cNvSpPr>
                  <a:spLocks noChangeArrowheads="1"/>
                </p:cNvSpPr>
                <p:nvPr/>
              </p:nvSpPr>
              <p:spPr bwMode="auto">
                <a:xfrm>
                  <a:off x="1220" y="1326"/>
                  <a:ext cx="860" cy="442"/>
                </a:xfrm>
                <a:prstGeom prst="rect">
                  <a:avLst/>
                </a:prstGeom>
                <a:noFill/>
                <a:ln w="9525">
                  <a:noFill/>
                  <a:miter lim="800000"/>
                  <a:headEnd/>
                  <a:tailEnd/>
                </a:ln>
              </p:spPr>
              <p:txBody>
                <a:bodyPr/>
                <a:lstStyle/>
                <a:p>
                  <a:pPr algn="ctr"/>
                  <a:r>
                    <a:rPr lang="en-US" sz="1600" b="0">
                      <a:latin typeface="Arial" charset="0"/>
                      <a:cs typeface="Arial" charset="0"/>
                    </a:rPr>
                    <a:t>$135,905</a:t>
                  </a:r>
                  <a:endParaRPr lang="en-US" sz="1200" b="0">
                    <a:latin typeface="Arial" charset="0"/>
                    <a:cs typeface="Arial" charset="0"/>
                  </a:endParaRPr>
                </a:p>
                <a:p>
                  <a:pPr algn="ctr" eaLnBrk="0" hangingPunct="0"/>
                  <a:endParaRPr lang="en-US" b="0"/>
                </a:p>
              </p:txBody>
            </p:sp>
            <p:sp>
              <p:nvSpPr>
                <p:cNvPr id="14399" name="Rectangle 144"/>
                <p:cNvSpPr>
                  <a:spLocks noChangeArrowheads="1"/>
                </p:cNvSpPr>
                <p:nvPr/>
              </p:nvSpPr>
              <p:spPr bwMode="auto">
                <a:xfrm>
                  <a:off x="1177" y="1326"/>
                  <a:ext cx="946" cy="442"/>
                </a:xfrm>
                <a:prstGeom prst="rect">
                  <a:avLst/>
                </a:prstGeom>
                <a:noFill/>
                <a:ln w="7">
                  <a:solidFill>
                    <a:srgbClr val="A0A0A0"/>
                  </a:solidFill>
                  <a:miter lim="800000"/>
                  <a:headEnd/>
                  <a:tailEnd/>
                </a:ln>
              </p:spPr>
              <p:txBody>
                <a:bodyPr/>
                <a:lstStyle/>
                <a:p>
                  <a:endParaRPr lang="en-US"/>
                </a:p>
              </p:txBody>
            </p:sp>
          </p:grpSp>
          <p:grpSp>
            <p:nvGrpSpPr>
              <p:cNvPr id="14356" name="Group 147"/>
              <p:cNvGrpSpPr>
                <a:grpSpLocks/>
              </p:cNvGrpSpPr>
              <p:nvPr/>
            </p:nvGrpSpPr>
            <p:grpSpPr bwMode="auto">
              <a:xfrm>
                <a:off x="2123" y="1326"/>
                <a:ext cx="1022" cy="442"/>
                <a:chOff x="2123" y="1326"/>
                <a:chExt cx="1022" cy="442"/>
              </a:xfrm>
            </p:grpSpPr>
            <p:sp>
              <p:nvSpPr>
                <p:cNvPr id="14396" name="Rectangle 104"/>
                <p:cNvSpPr>
                  <a:spLocks noChangeArrowheads="1"/>
                </p:cNvSpPr>
                <p:nvPr/>
              </p:nvSpPr>
              <p:spPr bwMode="auto">
                <a:xfrm>
                  <a:off x="2166" y="1326"/>
                  <a:ext cx="936" cy="442"/>
                </a:xfrm>
                <a:prstGeom prst="rect">
                  <a:avLst/>
                </a:prstGeom>
                <a:noFill/>
                <a:ln w="9525">
                  <a:noFill/>
                  <a:miter lim="800000"/>
                  <a:headEnd/>
                  <a:tailEnd/>
                </a:ln>
              </p:spPr>
              <p:txBody>
                <a:bodyPr/>
                <a:lstStyle/>
                <a:p>
                  <a:pPr algn="ctr"/>
                  <a:r>
                    <a:rPr lang="en-US" sz="1600" b="0">
                      <a:latin typeface="Arial" charset="0"/>
                      <a:cs typeface="Arial" charset="0"/>
                    </a:rPr>
                    <a:t>$434</a:t>
                  </a:r>
                  <a:endParaRPr lang="en-US" sz="1200" b="0">
                    <a:latin typeface="Arial" charset="0"/>
                    <a:cs typeface="Arial" charset="0"/>
                  </a:endParaRPr>
                </a:p>
                <a:p>
                  <a:pPr algn="ctr" eaLnBrk="0" hangingPunct="0"/>
                  <a:endParaRPr lang="en-US" b="0"/>
                </a:p>
              </p:txBody>
            </p:sp>
            <p:sp>
              <p:nvSpPr>
                <p:cNvPr id="14397" name="Rectangle 146"/>
                <p:cNvSpPr>
                  <a:spLocks noChangeArrowheads="1"/>
                </p:cNvSpPr>
                <p:nvPr/>
              </p:nvSpPr>
              <p:spPr bwMode="auto">
                <a:xfrm>
                  <a:off x="2123" y="1326"/>
                  <a:ext cx="1022" cy="442"/>
                </a:xfrm>
                <a:prstGeom prst="rect">
                  <a:avLst/>
                </a:prstGeom>
                <a:noFill/>
                <a:ln w="7">
                  <a:solidFill>
                    <a:srgbClr val="A0A0A0"/>
                  </a:solidFill>
                  <a:miter lim="800000"/>
                  <a:headEnd/>
                  <a:tailEnd/>
                </a:ln>
              </p:spPr>
              <p:txBody>
                <a:bodyPr/>
                <a:lstStyle/>
                <a:p>
                  <a:endParaRPr lang="en-US"/>
                </a:p>
              </p:txBody>
            </p:sp>
          </p:grpSp>
          <p:grpSp>
            <p:nvGrpSpPr>
              <p:cNvPr id="14357" name="Group 149"/>
              <p:cNvGrpSpPr>
                <a:grpSpLocks/>
              </p:cNvGrpSpPr>
              <p:nvPr/>
            </p:nvGrpSpPr>
            <p:grpSpPr bwMode="auto">
              <a:xfrm>
                <a:off x="3145" y="1326"/>
                <a:ext cx="882" cy="442"/>
                <a:chOff x="3145" y="1326"/>
                <a:chExt cx="882" cy="442"/>
              </a:xfrm>
            </p:grpSpPr>
            <p:sp>
              <p:nvSpPr>
                <p:cNvPr id="14394" name="Rectangle 105"/>
                <p:cNvSpPr>
                  <a:spLocks noChangeArrowheads="1"/>
                </p:cNvSpPr>
                <p:nvPr/>
              </p:nvSpPr>
              <p:spPr bwMode="auto">
                <a:xfrm>
                  <a:off x="3188" y="1326"/>
                  <a:ext cx="796" cy="442"/>
                </a:xfrm>
                <a:prstGeom prst="rect">
                  <a:avLst/>
                </a:prstGeom>
                <a:noFill/>
                <a:ln w="9525">
                  <a:noFill/>
                  <a:miter lim="800000"/>
                  <a:headEnd/>
                  <a:tailEnd/>
                </a:ln>
              </p:spPr>
              <p:txBody>
                <a:bodyPr/>
                <a:lstStyle/>
                <a:p>
                  <a:pPr algn="ctr"/>
                  <a:r>
                    <a:rPr lang="en-US" sz="1600" b="0">
                      <a:latin typeface="Arial" charset="0"/>
                      <a:cs typeface="Arial" charset="0"/>
                    </a:rPr>
                    <a:t>3.82</a:t>
                  </a:r>
                  <a:endParaRPr lang="en-US" sz="1200" b="0">
                    <a:latin typeface="Arial" charset="0"/>
                    <a:cs typeface="Arial" charset="0"/>
                  </a:endParaRPr>
                </a:p>
                <a:p>
                  <a:pPr algn="ctr" eaLnBrk="0" hangingPunct="0"/>
                  <a:endParaRPr lang="en-US" b="0"/>
                </a:p>
              </p:txBody>
            </p:sp>
            <p:sp>
              <p:nvSpPr>
                <p:cNvPr id="14395" name="Rectangle 148"/>
                <p:cNvSpPr>
                  <a:spLocks noChangeArrowheads="1"/>
                </p:cNvSpPr>
                <p:nvPr/>
              </p:nvSpPr>
              <p:spPr bwMode="auto">
                <a:xfrm>
                  <a:off x="3145" y="1326"/>
                  <a:ext cx="882" cy="442"/>
                </a:xfrm>
                <a:prstGeom prst="rect">
                  <a:avLst/>
                </a:prstGeom>
                <a:noFill/>
                <a:ln w="7">
                  <a:solidFill>
                    <a:srgbClr val="A0A0A0"/>
                  </a:solidFill>
                  <a:miter lim="800000"/>
                  <a:headEnd/>
                  <a:tailEnd/>
                </a:ln>
              </p:spPr>
              <p:txBody>
                <a:bodyPr/>
                <a:lstStyle/>
                <a:p>
                  <a:endParaRPr lang="en-US"/>
                </a:p>
              </p:txBody>
            </p:sp>
          </p:grpSp>
          <p:grpSp>
            <p:nvGrpSpPr>
              <p:cNvPr id="14358" name="Group 151"/>
              <p:cNvGrpSpPr>
                <a:grpSpLocks/>
              </p:cNvGrpSpPr>
              <p:nvPr/>
            </p:nvGrpSpPr>
            <p:grpSpPr bwMode="auto">
              <a:xfrm>
                <a:off x="0" y="1768"/>
                <a:ext cx="1177" cy="442"/>
                <a:chOff x="0" y="1768"/>
                <a:chExt cx="1177" cy="442"/>
              </a:xfrm>
            </p:grpSpPr>
            <p:sp>
              <p:nvSpPr>
                <p:cNvPr id="14392" name="Rectangle 106"/>
                <p:cNvSpPr>
                  <a:spLocks noChangeArrowheads="1"/>
                </p:cNvSpPr>
                <p:nvPr/>
              </p:nvSpPr>
              <p:spPr bwMode="auto">
                <a:xfrm>
                  <a:off x="43" y="1768"/>
                  <a:ext cx="1091" cy="442"/>
                </a:xfrm>
                <a:prstGeom prst="rect">
                  <a:avLst/>
                </a:prstGeom>
                <a:noFill/>
                <a:ln w="9525">
                  <a:noFill/>
                  <a:miter lim="800000"/>
                  <a:headEnd/>
                  <a:tailEnd/>
                </a:ln>
              </p:spPr>
              <p:txBody>
                <a:bodyPr/>
                <a:lstStyle/>
                <a:p>
                  <a:pPr algn="ctr"/>
                  <a:r>
                    <a:rPr lang="en-US" sz="1600" b="0">
                      <a:latin typeface="Arial" charset="0"/>
                      <a:cs typeface="Arial" charset="0"/>
                    </a:rPr>
                    <a:t>Walker</a:t>
                  </a:r>
                  <a:endParaRPr lang="en-US" sz="1200" b="0">
                    <a:latin typeface="Arial" charset="0"/>
                    <a:cs typeface="Arial" charset="0"/>
                  </a:endParaRPr>
                </a:p>
                <a:p>
                  <a:pPr algn="ctr" eaLnBrk="0" hangingPunct="0"/>
                  <a:endParaRPr lang="en-US" b="0"/>
                </a:p>
              </p:txBody>
            </p:sp>
            <p:sp>
              <p:nvSpPr>
                <p:cNvPr id="14393" name="Rectangle 150"/>
                <p:cNvSpPr>
                  <a:spLocks noChangeArrowheads="1"/>
                </p:cNvSpPr>
                <p:nvPr/>
              </p:nvSpPr>
              <p:spPr bwMode="auto">
                <a:xfrm>
                  <a:off x="0" y="1768"/>
                  <a:ext cx="1177" cy="442"/>
                </a:xfrm>
                <a:prstGeom prst="rect">
                  <a:avLst/>
                </a:prstGeom>
                <a:noFill/>
                <a:ln w="7">
                  <a:solidFill>
                    <a:srgbClr val="A0A0A0"/>
                  </a:solidFill>
                  <a:miter lim="800000"/>
                  <a:headEnd/>
                  <a:tailEnd/>
                </a:ln>
              </p:spPr>
              <p:txBody>
                <a:bodyPr/>
                <a:lstStyle/>
                <a:p>
                  <a:endParaRPr lang="en-US"/>
                </a:p>
              </p:txBody>
            </p:sp>
          </p:grpSp>
          <p:grpSp>
            <p:nvGrpSpPr>
              <p:cNvPr id="14359" name="Group 153"/>
              <p:cNvGrpSpPr>
                <a:grpSpLocks/>
              </p:cNvGrpSpPr>
              <p:nvPr/>
            </p:nvGrpSpPr>
            <p:grpSpPr bwMode="auto">
              <a:xfrm>
                <a:off x="1177" y="1768"/>
                <a:ext cx="946" cy="442"/>
                <a:chOff x="1177" y="1768"/>
                <a:chExt cx="946" cy="442"/>
              </a:xfrm>
            </p:grpSpPr>
            <p:sp>
              <p:nvSpPr>
                <p:cNvPr id="14390" name="Rectangle 107"/>
                <p:cNvSpPr>
                  <a:spLocks noChangeArrowheads="1"/>
                </p:cNvSpPr>
                <p:nvPr/>
              </p:nvSpPr>
              <p:spPr bwMode="auto">
                <a:xfrm>
                  <a:off x="1220" y="1768"/>
                  <a:ext cx="860" cy="442"/>
                </a:xfrm>
                <a:prstGeom prst="rect">
                  <a:avLst/>
                </a:prstGeom>
                <a:noFill/>
                <a:ln w="9525">
                  <a:noFill/>
                  <a:miter lim="800000"/>
                  <a:headEnd/>
                  <a:tailEnd/>
                </a:ln>
              </p:spPr>
              <p:txBody>
                <a:bodyPr/>
                <a:lstStyle/>
                <a:p>
                  <a:pPr algn="ctr"/>
                  <a:r>
                    <a:rPr lang="en-US" sz="1600" b="0">
                      <a:latin typeface="Arial" charset="0"/>
                      <a:cs typeface="Arial" charset="0"/>
                    </a:rPr>
                    <a:t>$179,621</a:t>
                  </a:r>
                  <a:endParaRPr lang="en-US" sz="1200" b="0">
                    <a:latin typeface="Arial" charset="0"/>
                    <a:cs typeface="Arial" charset="0"/>
                  </a:endParaRPr>
                </a:p>
                <a:p>
                  <a:pPr algn="ctr" eaLnBrk="0" hangingPunct="0"/>
                  <a:endParaRPr lang="en-US" b="0"/>
                </a:p>
              </p:txBody>
            </p:sp>
            <p:sp>
              <p:nvSpPr>
                <p:cNvPr id="14391" name="Rectangle 152"/>
                <p:cNvSpPr>
                  <a:spLocks noChangeArrowheads="1"/>
                </p:cNvSpPr>
                <p:nvPr/>
              </p:nvSpPr>
              <p:spPr bwMode="auto">
                <a:xfrm>
                  <a:off x="1177" y="1768"/>
                  <a:ext cx="946" cy="442"/>
                </a:xfrm>
                <a:prstGeom prst="rect">
                  <a:avLst/>
                </a:prstGeom>
                <a:noFill/>
                <a:ln w="7">
                  <a:solidFill>
                    <a:srgbClr val="A0A0A0"/>
                  </a:solidFill>
                  <a:miter lim="800000"/>
                  <a:headEnd/>
                  <a:tailEnd/>
                </a:ln>
              </p:spPr>
              <p:txBody>
                <a:bodyPr/>
                <a:lstStyle/>
                <a:p>
                  <a:endParaRPr lang="en-US"/>
                </a:p>
              </p:txBody>
            </p:sp>
          </p:grpSp>
          <p:grpSp>
            <p:nvGrpSpPr>
              <p:cNvPr id="14360" name="Group 155"/>
              <p:cNvGrpSpPr>
                <a:grpSpLocks/>
              </p:cNvGrpSpPr>
              <p:nvPr/>
            </p:nvGrpSpPr>
            <p:grpSpPr bwMode="auto">
              <a:xfrm>
                <a:off x="2123" y="1768"/>
                <a:ext cx="1022" cy="442"/>
                <a:chOff x="2123" y="1768"/>
                <a:chExt cx="1022" cy="442"/>
              </a:xfrm>
            </p:grpSpPr>
            <p:sp>
              <p:nvSpPr>
                <p:cNvPr id="14388" name="Rectangle 108"/>
                <p:cNvSpPr>
                  <a:spLocks noChangeArrowheads="1"/>
                </p:cNvSpPr>
                <p:nvPr/>
              </p:nvSpPr>
              <p:spPr bwMode="auto">
                <a:xfrm>
                  <a:off x="2166" y="1768"/>
                  <a:ext cx="936" cy="442"/>
                </a:xfrm>
                <a:prstGeom prst="rect">
                  <a:avLst/>
                </a:prstGeom>
                <a:noFill/>
                <a:ln w="9525">
                  <a:noFill/>
                  <a:miter lim="800000"/>
                  <a:headEnd/>
                  <a:tailEnd/>
                </a:ln>
              </p:spPr>
              <p:txBody>
                <a:bodyPr/>
                <a:lstStyle/>
                <a:p>
                  <a:pPr algn="ctr"/>
                  <a:r>
                    <a:rPr lang="en-US" sz="1600" b="0">
                      <a:latin typeface="Arial" charset="0"/>
                      <a:cs typeface="Arial" charset="0"/>
                    </a:rPr>
                    <a:t>$720</a:t>
                  </a:r>
                  <a:endParaRPr lang="en-US" sz="1200" b="0">
                    <a:latin typeface="Arial" charset="0"/>
                    <a:cs typeface="Arial" charset="0"/>
                  </a:endParaRPr>
                </a:p>
                <a:p>
                  <a:pPr algn="ctr" eaLnBrk="0" hangingPunct="0"/>
                  <a:endParaRPr lang="en-US" b="0"/>
                </a:p>
              </p:txBody>
            </p:sp>
            <p:sp>
              <p:nvSpPr>
                <p:cNvPr id="14389" name="Rectangle 154"/>
                <p:cNvSpPr>
                  <a:spLocks noChangeArrowheads="1"/>
                </p:cNvSpPr>
                <p:nvPr/>
              </p:nvSpPr>
              <p:spPr bwMode="auto">
                <a:xfrm>
                  <a:off x="2123" y="1768"/>
                  <a:ext cx="1022" cy="442"/>
                </a:xfrm>
                <a:prstGeom prst="rect">
                  <a:avLst/>
                </a:prstGeom>
                <a:noFill/>
                <a:ln w="7">
                  <a:solidFill>
                    <a:srgbClr val="A0A0A0"/>
                  </a:solidFill>
                  <a:miter lim="800000"/>
                  <a:headEnd/>
                  <a:tailEnd/>
                </a:ln>
              </p:spPr>
              <p:txBody>
                <a:bodyPr/>
                <a:lstStyle/>
                <a:p>
                  <a:endParaRPr lang="en-US"/>
                </a:p>
              </p:txBody>
            </p:sp>
          </p:grpSp>
          <p:grpSp>
            <p:nvGrpSpPr>
              <p:cNvPr id="14361" name="Group 157"/>
              <p:cNvGrpSpPr>
                <a:grpSpLocks/>
              </p:cNvGrpSpPr>
              <p:nvPr/>
            </p:nvGrpSpPr>
            <p:grpSpPr bwMode="auto">
              <a:xfrm>
                <a:off x="3145" y="1768"/>
                <a:ext cx="882" cy="442"/>
                <a:chOff x="3145" y="1768"/>
                <a:chExt cx="882" cy="442"/>
              </a:xfrm>
            </p:grpSpPr>
            <p:sp>
              <p:nvSpPr>
                <p:cNvPr id="14386" name="Rectangle 109"/>
                <p:cNvSpPr>
                  <a:spLocks noChangeArrowheads="1"/>
                </p:cNvSpPr>
                <p:nvPr/>
              </p:nvSpPr>
              <p:spPr bwMode="auto">
                <a:xfrm>
                  <a:off x="3188" y="1768"/>
                  <a:ext cx="796" cy="442"/>
                </a:xfrm>
                <a:prstGeom prst="rect">
                  <a:avLst/>
                </a:prstGeom>
                <a:noFill/>
                <a:ln w="9525">
                  <a:noFill/>
                  <a:miter lim="800000"/>
                  <a:headEnd/>
                  <a:tailEnd/>
                </a:ln>
              </p:spPr>
              <p:txBody>
                <a:bodyPr/>
                <a:lstStyle/>
                <a:p>
                  <a:pPr algn="ctr"/>
                  <a:r>
                    <a:rPr lang="en-US" sz="1600" b="0">
                      <a:latin typeface="Arial" charset="0"/>
                      <a:cs typeface="Arial" charset="0"/>
                    </a:rPr>
                    <a:t>4.29</a:t>
                  </a:r>
                  <a:endParaRPr lang="en-US" sz="1200" b="0">
                    <a:latin typeface="Arial" charset="0"/>
                    <a:cs typeface="Arial" charset="0"/>
                  </a:endParaRPr>
                </a:p>
                <a:p>
                  <a:pPr algn="ctr" eaLnBrk="0" hangingPunct="0"/>
                  <a:endParaRPr lang="en-US" b="0"/>
                </a:p>
              </p:txBody>
            </p:sp>
            <p:sp>
              <p:nvSpPr>
                <p:cNvPr id="14387" name="Rectangle 156"/>
                <p:cNvSpPr>
                  <a:spLocks noChangeArrowheads="1"/>
                </p:cNvSpPr>
                <p:nvPr/>
              </p:nvSpPr>
              <p:spPr bwMode="auto">
                <a:xfrm>
                  <a:off x="3145" y="1768"/>
                  <a:ext cx="882" cy="442"/>
                </a:xfrm>
                <a:prstGeom prst="rect">
                  <a:avLst/>
                </a:prstGeom>
                <a:noFill/>
                <a:ln w="7">
                  <a:solidFill>
                    <a:srgbClr val="A0A0A0"/>
                  </a:solidFill>
                  <a:miter lim="800000"/>
                  <a:headEnd/>
                  <a:tailEnd/>
                </a:ln>
              </p:spPr>
              <p:txBody>
                <a:bodyPr/>
                <a:lstStyle/>
                <a:p>
                  <a:endParaRPr lang="en-US"/>
                </a:p>
              </p:txBody>
            </p:sp>
          </p:grpSp>
          <p:grpSp>
            <p:nvGrpSpPr>
              <p:cNvPr id="14362" name="Group 159"/>
              <p:cNvGrpSpPr>
                <a:grpSpLocks/>
              </p:cNvGrpSpPr>
              <p:nvPr/>
            </p:nvGrpSpPr>
            <p:grpSpPr bwMode="auto">
              <a:xfrm>
                <a:off x="0" y="2210"/>
                <a:ext cx="1177" cy="442"/>
                <a:chOff x="0" y="2210"/>
                <a:chExt cx="1177" cy="442"/>
              </a:xfrm>
            </p:grpSpPr>
            <p:sp>
              <p:nvSpPr>
                <p:cNvPr id="14384" name="Rectangle 110"/>
                <p:cNvSpPr>
                  <a:spLocks noChangeArrowheads="1"/>
                </p:cNvSpPr>
                <p:nvPr/>
              </p:nvSpPr>
              <p:spPr bwMode="auto">
                <a:xfrm>
                  <a:off x="43" y="2210"/>
                  <a:ext cx="1091" cy="442"/>
                </a:xfrm>
                <a:prstGeom prst="rect">
                  <a:avLst/>
                </a:prstGeom>
                <a:noFill/>
                <a:ln w="9525">
                  <a:noFill/>
                  <a:miter lim="800000"/>
                  <a:headEnd/>
                  <a:tailEnd/>
                </a:ln>
              </p:spPr>
              <p:txBody>
                <a:bodyPr/>
                <a:lstStyle/>
                <a:p>
                  <a:pPr algn="ctr"/>
                  <a:r>
                    <a:rPr lang="en-US" sz="1600" b="0">
                      <a:latin typeface="Arial" charset="0"/>
                      <a:cs typeface="Arial" charset="0"/>
                    </a:rPr>
                    <a:t>Park Rapids</a:t>
                  </a:r>
                  <a:endParaRPr lang="en-US" sz="1200" b="0">
                    <a:latin typeface="Arial" charset="0"/>
                    <a:cs typeface="Arial" charset="0"/>
                  </a:endParaRPr>
                </a:p>
                <a:p>
                  <a:pPr algn="ctr" eaLnBrk="0" hangingPunct="0"/>
                  <a:endParaRPr lang="en-US" b="0"/>
                </a:p>
              </p:txBody>
            </p:sp>
            <p:sp>
              <p:nvSpPr>
                <p:cNvPr id="14385" name="Rectangle 158"/>
                <p:cNvSpPr>
                  <a:spLocks noChangeArrowheads="1"/>
                </p:cNvSpPr>
                <p:nvPr/>
              </p:nvSpPr>
              <p:spPr bwMode="auto">
                <a:xfrm>
                  <a:off x="0" y="2210"/>
                  <a:ext cx="1177" cy="442"/>
                </a:xfrm>
                <a:prstGeom prst="rect">
                  <a:avLst/>
                </a:prstGeom>
                <a:noFill/>
                <a:ln w="7">
                  <a:solidFill>
                    <a:srgbClr val="A0A0A0"/>
                  </a:solidFill>
                  <a:miter lim="800000"/>
                  <a:headEnd/>
                  <a:tailEnd/>
                </a:ln>
              </p:spPr>
              <p:txBody>
                <a:bodyPr/>
                <a:lstStyle/>
                <a:p>
                  <a:endParaRPr lang="en-US"/>
                </a:p>
              </p:txBody>
            </p:sp>
          </p:grpSp>
          <p:grpSp>
            <p:nvGrpSpPr>
              <p:cNvPr id="14363" name="Group 161"/>
              <p:cNvGrpSpPr>
                <a:grpSpLocks/>
              </p:cNvGrpSpPr>
              <p:nvPr/>
            </p:nvGrpSpPr>
            <p:grpSpPr bwMode="auto">
              <a:xfrm>
                <a:off x="1177" y="2210"/>
                <a:ext cx="946" cy="442"/>
                <a:chOff x="1177" y="2210"/>
                <a:chExt cx="946" cy="442"/>
              </a:xfrm>
            </p:grpSpPr>
            <p:sp>
              <p:nvSpPr>
                <p:cNvPr id="14382" name="Rectangle 111"/>
                <p:cNvSpPr>
                  <a:spLocks noChangeArrowheads="1"/>
                </p:cNvSpPr>
                <p:nvPr/>
              </p:nvSpPr>
              <p:spPr bwMode="auto">
                <a:xfrm>
                  <a:off x="1220" y="2210"/>
                  <a:ext cx="860" cy="442"/>
                </a:xfrm>
                <a:prstGeom prst="rect">
                  <a:avLst/>
                </a:prstGeom>
                <a:noFill/>
                <a:ln w="9525">
                  <a:noFill/>
                  <a:miter lim="800000"/>
                  <a:headEnd/>
                  <a:tailEnd/>
                </a:ln>
              </p:spPr>
              <p:txBody>
                <a:bodyPr/>
                <a:lstStyle/>
                <a:p>
                  <a:pPr algn="ctr"/>
                  <a:r>
                    <a:rPr lang="en-US" sz="1600" b="0">
                      <a:latin typeface="Arial" charset="0"/>
                      <a:cs typeface="Arial" charset="0"/>
                    </a:rPr>
                    <a:t>$124,390</a:t>
                  </a:r>
                  <a:endParaRPr lang="en-US" sz="1200" b="0">
                    <a:latin typeface="Arial" charset="0"/>
                    <a:cs typeface="Arial" charset="0"/>
                  </a:endParaRPr>
                </a:p>
                <a:p>
                  <a:pPr algn="ctr" eaLnBrk="0" hangingPunct="0"/>
                  <a:endParaRPr lang="en-US" b="0"/>
                </a:p>
              </p:txBody>
            </p:sp>
            <p:sp>
              <p:nvSpPr>
                <p:cNvPr id="14383" name="Rectangle 160"/>
                <p:cNvSpPr>
                  <a:spLocks noChangeArrowheads="1"/>
                </p:cNvSpPr>
                <p:nvPr/>
              </p:nvSpPr>
              <p:spPr bwMode="auto">
                <a:xfrm>
                  <a:off x="1177" y="2210"/>
                  <a:ext cx="946" cy="442"/>
                </a:xfrm>
                <a:prstGeom prst="rect">
                  <a:avLst/>
                </a:prstGeom>
                <a:noFill/>
                <a:ln w="7">
                  <a:solidFill>
                    <a:srgbClr val="A0A0A0"/>
                  </a:solidFill>
                  <a:miter lim="800000"/>
                  <a:headEnd/>
                  <a:tailEnd/>
                </a:ln>
              </p:spPr>
              <p:txBody>
                <a:bodyPr/>
                <a:lstStyle/>
                <a:p>
                  <a:endParaRPr lang="en-US"/>
                </a:p>
              </p:txBody>
            </p:sp>
          </p:grpSp>
          <p:grpSp>
            <p:nvGrpSpPr>
              <p:cNvPr id="14364" name="Group 163"/>
              <p:cNvGrpSpPr>
                <a:grpSpLocks/>
              </p:cNvGrpSpPr>
              <p:nvPr/>
            </p:nvGrpSpPr>
            <p:grpSpPr bwMode="auto">
              <a:xfrm>
                <a:off x="2123" y="2210"/>
                <a:ext cx="1022" cy="442"/>
                <a:chOff x="2123" y="2210"/>
                <a:chExt cx="1022" cy="442"/>
              </a:xfrm>
            </p:grpSpPr>
            <p:sp>
              <p:nvSpPr>
                <p:cNvPr id="14380" name="Rectangle 112"/>
                <p:cNvSpPr>
                  <a:spLocks noChangeArrowheads="1"/>
                </p:cNvSpPr>
                <p:nvPr/>
              </p:nvSpPr>
              <p:spPr bwMode="auto">
                <a:xfrm>
                  <a:off x="2166" y="2210"/>
                  <a:ext cx="936" cy="442"/>
                </a:xfrm>
                <a:prstGeom prst="rect">
                  <a:avLst/>
                </a:prstGeom>
                <a:noFill/>
                <a:ln w="9525">
                  <a:noFill/>
                  <a:miter lim="800000"/>
                  <a:headEnd/>
                  <a:tailEnd/>
                </a:ln>
              </p:spPr>
              <p:txBody>
                <a:bodyPr/>
                <a:lstStyle/>
                <a:p>
                  <a:pPr algn="ctr"/>
                  <a:r>
                    <a:rPr lang="en-US" sz="1600" b="0">
                      <a:latin typeface="Arial" charset="0"/>
                      <a:cs typeface="Arial" charset="0"/>
                    </a:rPr>
                    <a:t>$458</a:t>
                  </a:r>
                  <a:endParaRPr lang="en-US" sz="1200" b="0">
                    <a:latin typeface="Arial" charset="0"/>
                    <a:cs typeface="Arial" charset="0"/>
                  </a:endParaRPr>
                </a:p>
                <a:p>
                  <a:pPr algn="ctr" eaLnBrk="0" hangingPunct="0"/>
                  <a:endParaRPr lang="en-US" b="0"/>
                </a:p>
              </p:txBody>
            </p:sp>
            <p:sp>
              <p:nvSpPr>
                <p:cNvPr id="14381" name="Rectangle 162"/>
                <p:cNvSpPr>
                  <a:spLocks noChangeArrowheads="1"/>
                </p:cNvSpPr>
                <p:nvPr/>
              </p:nvSpPr>
              <p:spPr bwMode="auto">
                <a:xfrm>
                  <a:off x="2123" y="2210"/>
                  <a:ext cx="1022" cy="442"/>
                </a:xfrm>
                <a:prstGeom prst="rect">
                  <a:avLst/>
                </a:prstGeom>
                <a:noFill/>
                <a:ln w="7">
                  <a:solidFill>
                    <a:srgbClr val="A0A0A0"/>
                  </a:solidFill>
                  <a:miter lim="800000"/>
                  <a:headEnd/>
                  <a:tailEnd/>
                </a:ln>
              </p:spPr>
              <p:txBody>
                <a:bodyPr/>
                <a:lstStyle/>
                <a:p>
                  <a:endParaRPr lang="en-US"/>
                </a:p>
              </p:txBody>
            </p:sp>
          </p:grpSp>
          <p:grpSp>
            <p:nvGrpSpPr>
              <p:cNvPr id="14365" name="Group 165"/>
              <p:cNvGrpSpPr>
                <a:grpSpLocks/>
              </p:cNvGrpSpPr>
              <p:nvPr/>
            </p:nvGrpSpPr>
            <p:grpSpPr bwMode="auto">
              <a:xfrm>
                <a:off x="3145" y="2210"/>
                <a:ext cx="882" cy="442"/>
                <a:chOff x="3145" y="2210"/>
                <a:chExt cx="882" cy="442"/>
              </a:xfrm>
            </p:grpSpPr>
            <p:sp>
              <p:nvSpPr>
                <p:cNvPr id="14378" name="Rectangle 113"/>
                <p:cNvSpPr>
                  <a:spLocks noChangeArrowheads="1"/>
                </p:cNvSpPr>
                <p:nvPr/>
              </p:nvSpPr>
              <p:spPr bwMode="auto">
                <a:xfrm>
                  <a:off x="3188" y="2210"/>
                  <a:ext cx="796" cy="442"/>
                </a:xfrm>
                <a:prstGeom prst="rect">
                  <a:avLst/>
                </a:prstGeom>
                <a:noFill/>
                <a:ln w="9525">
                  <a:noFill/>
                  <a:miter lim="800000"/>
                  <a:headEnd/>
                  <a:tailEnd/>
                </a:ln>
              </p:spPr>
              <p:txBody>
                <a:bodyPr/>
                <a:lstStyle/>
                <a:p>
                  <a:pPr algn="ctr"/>
                  <a:r>
                    <a:rPr lang="en-US" sz="1600" b="0">
                      <a:latin typeface="Arial" charset="0"/>
                      <a:cs typeface="Arial" charset="0"/>
                    </a:rPr>
                    <a:t>4.19</a:t>
                  </a:r>
                  <a:endParaRPr lang="en-US" sz="1200" b="0">
                    <a:latin typeface="Arial" charset="0"/>
                    <a:cs typeface="Arial" charset="0"/>
                  </a:endParaRPr>
                </a:p>
                <a:p>
                  <a:pPr algn="ctr" eaLnBrk="0" hangingPunct="0"/>
                  <a:endParaRPr lang="en-US" b="0"/>
                </a:p>
              </p:txBody>
            </p:sp>
            <p:sp>
              <p:nvSpPr>
                <p:cNvPr id="14379" name="Rectangle 164"/>
                <p:cNvSpPr>
                  <a:spLocks noChangeArrowheads="1"/>
                </p:cNvSpPr>
                <p:nvPr/>
              </p:nvSpPr>
              <p:spPr bwMode="auto">
                <a:xfrm>
                  <a:off x="3145" y="2210"/>
                  <a:ext cx="882" cy="442"/>
                </a:xfrm>
                <a:prstGeom prst="rect">
                  <a:avLst/>
                </a:prstGeom>
                <a:noFill/>
                <a:ln w="7">
                  <a:solidFill>
                    <a:srgbClr val="A0A0A0"/>
                  </a:solidFill>
                  <a:miter lim="800000"/>
                  <a:headEnd/>
                  <a:tailEnd/>
                </a:ln>
              </p:spPr>
              <p:txBody>
                <a:bodyPr/>
                <a:lstStyle/>
                <a:p>
                  <a:endParaRPr lang="en-US"/>
                </a:p>
              </p:txBody>
            </p:sp>
          </p:grpSp>
          <p:grpSp>
            <p:nvGrpSpPr>
              <p:cNvPr id="14366" name="Group 167"/>
              <p:cNvGrpSpPr>
                <a:grpSpLocks/>
              </p:cNvGrpSpPr>
              <p:nvPr/>
            </p:nvGrpSpPr>
            <p:grpSpPr bwMode="auto">
              <a:xfrm>
                <a:off x="0" y="2652"/>
                <a:ext cx="1177" cy="442"/>
                <a:chOff x="0" y="2652"/>
                <a:chExt cx="1177" cy="442"/>
              </a:xfrm>
            </p:grpSpPr>
            <p:sp>
              <p:nvSpPr>
                <p:cNvPr id="14376" name="Rectangle 114"/>
                <p:cNvSpPr>
                  <a:spLocks noChangeArrowheads="1"/>
                </p:cNvSpPr>
                <p:nvPr/>
              </p:nvSpPr>
              <p:spPr bwMode="auto">
                <a:xfrm>
                  <a:off x="43" y="2652"/>
                  <a:ext cx="1091" cy="442"/>
                </a:xfrm>
                <a:prstGeom prst="rect">
                  <a:avLst/>
                </a:prstGeom>
                <a:noFill/>
                <a:ln w="9525">
                  <a:noFill/>
                  <a:miter lim="800000"/>
                  <a:headEnd/>
                  <a:tailEnd/>
                </a:ln>
              </p:spPr>
              <p:txBody>
                <a:bodyPr/>
                <a:lstStyle/>
                <a:p>
                  <a:pPr algn="ctr"/>
                  <a:r>
                    <a:rPr lang="en-US" sz="1600" b="0">
                      <a:latin typeface="Arial" charset="0"/>
                      <a:cs typeface="Arial" charset="0"/>
                    </a:rPr>
                    <a:t>Bemidji</a:t>
                  </a:r>
                  <a:endParaRPr lang="en-US" sz="1200" b="0">
                    <a:latin typeface="Arial" charset="0"/>
                    <a:cs typeface="Arial" charset="0"/>
                  </a:endParaRPr>
                </a:p>
                <a:p>
                  <a:pPr algn="ctr" eaLnBrk="0" hangingPunct="0"/>
                  <a:endParaRPr lang="en-US" b="0"/>
                </a:p>
              </p:txBody>
            </p:sp>
            <p:sp>
              <p:nvSpPr>
                <p:cNvPr id="14377" name="Rectangle 166"/>
                <p:cNvSpPr>
                  <a:spLocks noChangeArrowheads="1"/>
                </p:cNvSpPr>
                <p:nvPr/>
              </p:nvSpPr>
              <p:spPr bwMode="auto">
                <a:xfrm>
                  <a:off x="0" y="2652"/>
                  <a:ext cx="1177" cy="442"/>
                </a:xfrm>
                <a:prstGeom prst="rect">
                  <a:avLst/>
                </a:prstGeom>
                <a:noFill/>
                <a:ln w="7">
                  <a:solidFill>
                    <a:srgbClr val="A0A0A0"/>
                  </a:solidFill>
                  <a:miter lim="800000"/>
                  <a:headEnd/>
                  <a:tailEnd/>
                </a:ln>
              </p:spPr>
              <p:txBody>
                <a:bodyPr/>
                <a:lstStyle/>
                <a:p>
                  <a:endParaRPr lang="en-US"/>
                </a:p>
              </p:txBody>
            </p:sp>
          </p:grpSp>
          <p:grpSp>
            <p:nvGrpSpPr>
              <p:cNvPr id="14367" name="Group 169"/>
              <p:cNvGrpSpPr>
                <a:grpSpLocks/>
              </p:cNvGrpSpPr>
              <p:nvPr/>
            </p:nvGrpSpPr>
            <p:grpSpPr bwMode="auto">
              <a:xfrm>
                <a:off x="1177" y="2652"/>
                <a:ext cx="946" cy="442"/>
                <a:chOff x="1177" y="2652"/>
                <a:chExt cx="946" cy="442"/>
              </a:xfrm>
            </p:grpSpPr>
            <p:sp>
              <p:nvSpPr>
                <p:cNvPr id="14374" name="Rectangle 115"/>
                <p:cNvSpPr>
                  <a:spLocks noChangeArrowheads="1"/>
                </p:cNvSpPr>
                <p:nvPr/>
              </p:nvSpPr>
              <p:spPr bwMode="auto">
                <a:xfrm>
                  <a:off x="1220" y="2652"/>
                  <a:ext cx="860" cy="442"/>
                </a:xfrm>
                <a:prstGeom prst="rect">
                  <a:avLst/>
                </a:prstGeom>
                <a:noFill/>
                <a:ln w="9525">
                  <a:noFill/>
                  <a:miter lim="800000"/>
                  <a:headEnd/>
                  <a:tailEnd/>
                </a:ln>
              </p:spPr>
              <p:txBody>
                <a:bodyPr/>
                <a:lstStyle/>
                <a:p>
                  <a:pPr algn="ctr"/>
                  <a:r>
                    <a:rPr lang="en-US" sz="1600" b="0">
                      <a:latin typeface="Arial" charset="0"/>
                      <a:cs typeface="Arial" charset="0"/>
                    </a:rPr>
                    <a:t>$142,829</a:t>
                  </a:r>
                  <a:endParaRPr lang="en-US" sz="1200" b="0">
                    <a:latin typeface="Arial" charset="0"/>
                    <a:cs typeface="Arial" charset="0"/>
                  </a:endParaRPr>
                </a:p>
                <a:p>
                  <a:pPr algn="ctr" eaLnBrk="0" hangingPunct="0"/>
                  <a:endParaRPr lang="en-US" b="0"/>
                </a:p>
              </p:txBody>
            </p:sp>
            <p:sp>
              <p:nvSpPr>
                <p:cNvPr id="14375" name="Rectangle 168"/>
                <p:cNvSpPr>
                  <a:spLocks noChangeArrowheads="1"/>
                </p:cNvSpPr>
                <p:nvPr/>
              </p:nvSpPr>
              <p:spPr bwMode="auto">
                <a:xfrm>
                  <a:off x="1177" y="2652"/>
                  <a:ext cx="946" cy="442"/>
                </a:xfrm>
                <a:prstGeom prst="rect">
                  <a:avLst/>
                </a:prstGeom>
                <a:noFill/>
                <a:ln w="7">
                  <a:solidFill>
                    <a:srgbClr val="A0A0A0"/>
                  </a:solidFill>
                  <a:miter lim="800000"/>
                  <a:headEnd/>
                  <a:tailEnd/>
                </a:ln>
              </p:spPr>
              <p:txBody>
                <a:bodyPr/>
                <a:lstStyle/>
                <a:p>
                  <a:endParaRPr lang="en-US"/>
                </a:p>
              </p:txBody>
            </p:sp>
          </p:grpSp>
          <p:grpSp>
            <p:nvGrpSpPr>
              <p:cNvPr id="14368" name="Group 171"/>
              <p:cNvGrpSpPr>
                <a:grpSpLocks/>
              </p:cNvGrpSpPr>
              <p:nvPr/>
            </p:nvGrpSpPr>
            <p:grpSpPr bwMode="auto">
              <a:xfrm>
                <a:off x="2123" y="2652"/>
                <a:ext cx="1022" cy="442"/>
                <a:chOff x="2123" y="2652"/>
                <a:chExt cx="1022" cy="442"/>
              </a:xfrm>
            </p:grpSpPr>
            <p:sp>
              <p:nvSpPr>
                <p:cNvPr id="14372" name="Rectangle 116"/>
                <p:cNvSpPr>
                  <a:spLocks noChangeArrowheads="1"/>
                </p:cNvSpPr>
                <p:nvPr/>
              </p:nvSpPr>
              <p:spPr bwMode="auto">
                <a:xfrm>
                  <a:off x="2166" y="2652"/>
                  <a:ext cx="936" cy="442"/>
                </a:xfrm>
                <a:prstGeom prst="rect">
                  <a:avLst/>
                </a:prstGeom>
                <a:noFill/>
                <a:ln w="9525">
                  <a:noFill/>
                  <a:miter lim="800000"/>
                  <a:headEnd/>
                  <a:tailEnd/>
                </a:ln>
              </p:spPr>
              <p:txBody>
                <a:bodyPr/>
                <a:lstStyle/>
                <a:p>
                  <a:pPr algn="ctr"/>
                  <a:r>
                    <a:rPr lang="en-US" sz="1600" b="0">
                      <a:latin typeface="Arial" charset="0"/>
                      <a:cs typeface="Arial" charset="0"/>
                    </a:rPr>
                    <a:t>$624</a:t>
                  </a:r>
                  <a:endParaRPr lang="en-US" sz="1200" b="0">
                    <a:latin typeface="Arial" charset="0"/>
                    <a:cs typeface="Arial" charset="0"/>
                  </a:endParaRPr>
                </a:p>
                <a:p>
                  <a:pPr algn="ctr" eaLnBrk="0" hangingPunct="0"/>
                  <a:endParaRPr lang="en-US" b="0"/>
                </a:p>
              </p:txBody>
            </p:sp>
            <p:sp>
              <p:nvSpPr>
                <p:cNvPr id="14373" name="Rectangle 170"/>
                <p:cNvSpPr>
                  <a:spLocks noChangeArrowheads="1"/>
                </p:cNvSpPr>
                <p:nvPr/>
              </p:nvSpPr>
              <p:spPr bwMode="auto">
                <a:xfrm>
                  <a:off x="2123" y="2652"/>
                  <a:ext cx="1022" cy="442"/>
                </a:xfrm>
                <a:prstGeom prst="rect">
                  <a:avLst/>
                </a:prstGeom>
                <a:noFill/>
                <a:ln w="7">
                  <a:solidFill>
                    <a:srgbClr val="A0A0A0"/>
                  </a:solidFill>
                  <a:miter lim="800000"/>
                  <a:headEnd/>
                  <a:tailEnd/>
                </a:ln>
              </p:spPr>
              <p:txBody>
                <a:bodyPr/>
                <a:lstStyle/>
                <a:p>
                  <a:endParaRPr lang="en-US"/>
                </a:p>
              </p:txBody>
            </p:sp>
          </p:grpSp>
          <p:grpSp>
            <p:nvGrpSpPr>
              <p:cNvPr id="14369" name="Group 173"/>
              <p:cNvGrpSpPr>
                <a:grpSpLocks/>
              </p:cNvGrpSpPr>
              <p:nvPr/>
            </p:nvGrpSpPr>
            <p:grpSpPr bwMode="auto">
              <a:xfrm>
                <a:off x="3145" y="2652"/>
                <a:ext cx="882" cy="442"/>
                <a:chOff x="3145" y="2652"/>
                <a:chExt cx="882" cy="442"/>
              </a:xfrm>
            </p:grpSpPr>
            <p:sp>
              <p:nvSpPr>
                <p:cNvPr id="14370" name="Rectangle 117"/>
                <p:cNvSpPr>
                  <a:spLocks noChangeArrowheads="1"/>
                </p:cNvSpPr>
                <p:nvPr/>
              </p:nvSpPr>
              <p:spPr bwMode="auto">
                <a:xfrm>
                  <a:off x="3188" y="2652"/>
                  <a:ext cx="796" cy="442"/>
                </a:xfrm>
                <a:prstGeom prst="rect">
                  <a:avLst/>
                </a:prstGeom>
                <a:noFill/>
                <a:ln w="9525">
                  <a:noFill/>
                  <a:miter lim="800000"/>
                  <a:headEnd/>
                  <a:tailEnd/>
                </a:ln>
              </p:spPr>
              <p:txBody>
                <a:bodyPr/>
                <a:lstStyle/>
                <a:p>
                  <a:pPr algn="ctr"/>
                  <a:r>
                    <a:rPr lang="en-US" sz="1600" b="0">
                      <a:latin typeface="Arial" charset="0"/>
                      <a:cs typeface="Arial" charset="0"/>
                    </a:rPr>
                    <a:t>2.85</a:t>
                  </a:r>
                  <a:endParaRPr lang="en-US" sz="1200" b="0">
                    <a:latin typeface="Arial" charset="0"/>
                    <a:cs typeface="Arial" charset="0"/>
                  </a:endParaRPr>
                </a:p>
                <a:p>
                  <a:pPr algn="ctr" eaLnBrk="0" hangingPunct="0"/>
                  <a:endParaRPr lang="en-US" b="0"/>
                </a:p>
              </p:txBody>
            </p:sp>
            <p:sp>
              <p:nvSpPr>
                <p:cNvPr id="14371" name="Rectangle 172"/>
                <p:cNvSpPr>
                  <a:spLocks noChangeArrowheads="1"/>
                </p:cNvSpPr>
                <p:nvPr/>
              </p:nvSpPr>
              <p:spPr bwMode="auto">
                <a:xfrm>
                  <a:off x="3145" y="2652"/>
                  <a:ext cx="882" cy="442"/>
                </a:xfrm>
                <a:prstGeom prst="rect">
                  <a:avLst/>
                </a:prstGeom>
                <a:noFill/>
                <a:ln w="7">
                  <a:solidFill>
                    <a:srgbClr val="A0A0A0"/>
                  </a:solidFill>
                  <a:miter lim="800000"/>
                  <a:headEnd/>
                  <a:tailEnd/>
                </a:ln>
              </p:spPr>
              <p:txBody>
                <a:bodyPr/>
                <a:lstStyle/>
                <a:p>
                  <a:endParaRPr lang="en-US"/>
                </a:p>
              </p:txBody>
            </p:sp>
          </p:grpSp>
        </p:grpSp>
        <p:sp>
          <p:nvSpPr>
            <p:cNvPr id="14341" name="Rectangle 175"/>
            <p:cNvSpPr>
              <a:spLocks noChangeArrowheads="1"/>
            </p:cNvSpPr>
            <p:nvPr/>
          </p:nvSpPr>
          <p:spPr bwMode="auto">
            <a:xfrm>
              <a:off x="-3" y="-3"/>
              <a:ext cx="4033" cy="3100"/>
            </a:xfrm>
            <a:prstGeom prst="rect">
              <a:avLst/>
            </a:prstGeom>
            <a:noFill/>
            <a:ln w="9525">
              <a:solidFill>
                <a:srgbClr val="A0A0A0"/>
              </a:solidFill>
              <a:miter lim="800000"/>
              <a:headEnd/>
              <a:tailEnd/>
            </a:ln>
          </p:spPr>
          <p:txBody>
            <a:bodyP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Procedure </a:t>
            </a:r>
          </a:p>
        </p:txBody>
      </p:sp>
      <p:sp>
        <p:nvSpPr>
          <p:cNvPr id="15363" name="Rectangle 3"/>
          <p:cNvSpPr>
            <a:spLocks noGrp="1" noChangeArrowheads="1"/>
          </p:cNvSpPr>
          <p:nvPr>
            <p:ph type="body" idx="1"/>
          </p:nvPr>
        </p:nvSpPr>
        <p:spPr/>
        <p:txBody>
          <a:bodyPr/>
          <a:lstStyle/>
          <a:p>
            <a:pPr eaLnBrk="1" hangingPunct="1">
              <a:lnSpc>
                <a:spcPct val="90000"/>
              </a:lnSpc>
            </a:pPr>
            <a:r>
              <a:rPr lang="en-US" sz="2800" smtClean="0"/>
              <a:t>The econometric valuation technique called </a:t>
            </a:r>
            <a:r>
              <a:rPr lang="en-US" sz="2800" i="1" smtClean="0"/>
              <a:t>“the hedonic property value model”</a:t>
            </a:r>
            <a:r>
              <a:rPr lang="en-US" sz="2800" smtClean="0"/>
              <a:t> was used to reveal the portion of purchase price attributed to water clarity, a “non market” environmental quality amenity.</a:t>
            </a:r>
          </a:p>
          <a:p>
            <a:pPr eaLnBrk="1" hangingPunct="1">
              <a:lnSpc>
                <a:spcPct val="90000"/>
              </a:lnSpc>
            </a:pPr>
            <a:r>
              <a:rPr lang="en-US" sz="2800" smtClean="0"/>
              <a:t>Hedonic models use multiple regression analysis</a:t>
            </a:r>
          </a:p>
          <a:p>
            <a:pPr eaLnBrk="1" hangingPunct="1">
              <a:lnSpc>
                <a:spcPct val="90000"/>
              </a:lnSpc>
            </a:pPr>
            <a:r>
              <a:rPr lang="en-US" sz="2800" smtClean="0"/>
              <a:t>Separate model equations were estimated for each of the six lake groups</a:t>
            </a:r>
          </a:p>
          <a:p>
            <a:pPr eaLnBrk="1" hangingPunct="1">
              <a:lnSpc>
                <a:spcPct val="90000"/>
              </a:lnSpc>
            </a:pPr>
            <a:r>
              <a:rPr lang="en-US" sz="2800" smtClean="0"/>
              <a:t> </a:t>
            </a:r>
            <a:r>
              <a:rPr lang="en-US" sz="2800" smtClean="0">
                <a:cs typeface="Arial" charset="0"/>
              </a:rPr>
              <a:t>PPLandFF = </a:t>
            </a:r>
            <a:r>
              <a:rPr lang="en-US" sz="2800" i="1" smtClean="0">
                <a:cs typeface="Arial" charset="0"/>
              </a:rPr>
              <a:t>f </a:t>
            </a:r>
            <a:r>
              <a:rPr lang="en-US" sz="2800" smtClean="0">
                <a:cs typeface="Arial" charset="0"/>
              </a:rPr>
              <a:t>(S, L, lnWQ*LA)</a:t>
            </a:r>
            <a:r>
              <a:rPr lang="en-US" sz="2800" smtClean="0"/>
              <a:t> </a:t>
            </a:r>
          </a:p>
          <a:p>
            <a:pPr eaLnBrk="1" hangingPunct="1">
              <a:lnSpc>
                <a:spcPct val="90000"/>
              </a:lnSpc>
              <a:buFontTx/>
              <a:buNone/>
            </a:pPr>
            <a:endParaRPr lang="en-US" sz="2800" smtClean="0"/>
          </a:p>
          <a:p>
            <a:pPr eaLnBrk="1" hangingPunct="1">
              <a:lnSpc>
                <a:spcPct val="90000"/>
              </a:lnSpc>
            </a:pPr>
            <a:endParaRPr lang="en-US" sz="28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228600"/>
            <a:ext cx="7772400" cy="1143000"/>
          </a:xfrm>
        </p:spPr>
        <p:txBody>
          <a:bodyPr/>
          <a:lstStyle/>
          <a:p>
            <a:pPr eaLnBrk="1" hangingPunct="1"/>
            <a:r>
              <a:rPr lang="en-US" smtClean="0"/>
              <a:t>Major Findings</a:t>
            </a:r>
          </a:p>
        </p:txBody>
      </p:sp>
      <p:sp>
        <p:nvSpPr>
          <p:cNvPr id="16387" name="Rectangle 3"/>
          <p:cNvSpPr>
            <a:spLocks noGrp="1" noChangeArrowheads="1"/>
          </p:cNvSpPr>
          <p:nvPr>
            <p:ph type="body" idx="1"/>
          </p:nvPr>
        </p:nvSpPr>
        <p:spPr>
          <a:xfrm>
            <a:off x="533400" y="1219200"/>
            <a:ext cx="7772400" cy="4114800"/>
          </a:xfrm>
        </p:spPr>
        <p:txBody>
          <a:bodyPr/>
          <a:lstStyle/>
          <a:p>
            <a:pPr eaLnBrk="1" hangingPunct="1"/>
            <a:r>
              <a:rPr lang="en-US" smtClean="0"/>
              <a:t>Water clarity is significant in each of the six lake groups---a positive relationship.</a:t>
            </a:r>
          </a:p>
          <a:p>
            <a:pPr eaLnBrk="1" hangingPunct="1"/>
            <a:endParaRPr lang="en-US" smtClean="0"/>
          </a:p>
          <a:p>
            <a:pPr eaLnBrk="1" hangingPunct="1"/>
            <a:r>
              <a:rPr lang="en-US" smtClean="0"/>
              <a:t>Robust results in that the positive influence of water clarity on property values is highly significant in alternative forms of the model.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85800" y="228600"/>
            <a:ext cx="7772400" cy="1143000"/>
          </a:xfrm>
        </p:spPr>
        <p:txBody>
          <a:bodyPr/>
          <a:lstStyle/>
          <a:p>
            <a:pPr eaLnBrk="1" hangingPunct="1"/>
            <a:r>
              <a:rPr lang="en-US" smtClean="0"/>
              <a:t>Major Findings</a:t>
            </a:r>
          </a:p>
        </p:txBody>
      </p:sp>
      <p:sp>
        <p:nvSpPr>
          <p:cNvPr id="17411" name="Rectangle 1027"/>
          <p:cNvSpPr>
            <a:spLocks noGrp="1" noChangeArrowheads="1"/>
          </p:cNvSpPr>
          <p:nvPr>
            <p:ph type="body" idx="1"/>
          </p:nvPr>
        </p:nvSpPr>
        <p:spPr>
          <a:xfrm>
            <a:off x="533400" y="1219200"/>
            <a:ext cx="7772400" cy="4114800"/>
          </a:xfrm>
        </p:spPr>
        <p:txBody>
          <a:bodyPr/>
          <a:lstStyle/>
          <a:p>
            <a:pPr eaLnBrk="1" hangingPunct="1"/>
            <a:endParaRPr lang="en-US" smtClean="0"/>
          </a:p>
          <a:p>
            <a:pPr eaLnBrk="1" hangingPunct="1"/>
            <a:r>
              <a:rPr lang="en-US" smtClean="0"/>
              <a:t>Site quality is significant in four of the lake groups---three had negative relationships and one was positive. </a:t>
            </a:r>
          </a:p>
          <a:p>
            <a:pPr eaLnBrk="1" hangingPunct="1"/>
            <a:r>
              <a:rPr lang="en-US" smtClean="0"/>
              <a:t>I.E. More damaging lakeshore practices increased sale prices.</a:t>
            </a:r>
          </a:p>
          <a:p>
            <a:pPr eaLnBrk="1" hangingPunct="1"/>
            <a:endParaRPr lang="en-US" smtClean="0"/>
          </a:p>
          <a:p>
            <a:pPr eaLnBrk="1" hangingPunct="1">
              <a:buFontTx/>
              <a:buNone/>
            </a:pPr>
            <a:endParaRPr 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0"/>
            <a:ext cx="8001000" cy="2133600"/>
          </a:xfrm>
        </p:spPr>
        <p:txBody>
          <a:bodyPr/>
          <a:lstStyle/>
          <a:p>
            <a:pPr eaLnBrk="1" hangingPunct="1"/>
            <a:r>
              <a:rPr lang="en-US" sz="2800" smtClean="0"/>
              <a:t>Implicit Price of Water Clarity</a:t>
            </a:r>
            <a:r>
              <a:rPr lang="en-US" smtClean="0"/>
              <a:t/>
            </a:r>
            <a:br>
              <a:rPr lang="en-US" smtClean="0"/>
            </a:br>
            <a:r>
              <a:rPr lang="en-US" sz="2800" smtClean="0"/>
              <a:t>Price change per frontage foot for a one (1) meter change ,+or-, in water clarity for selected lakes multiplied by the marketable shoreline length</a:t>
            </a:r>
            <a:endParaRPr lang="en-US" smtClean="0"/>
          </a:p>
        </p:txBody>
      </p:sp>
      <p:sp>
        <p:nvSpPr>
          <p:cNvPr id="18435" name="Rectangle 3"/>
          <p:cNvSpPr>
            <a:spLocks noGrp="1" noChangeArrowheads="1"/>
          </p:cNvSpPr>
          <p:nvPr>
            <p:ph type="body" idx="1"/>
          </p:nvPr>
        </p:nvSpPr>
        <p:spPr>
          <a:xfrm>
            <a:off x="533400" y="2057400"/>
            <a:ext cx="7772400" cy="4419600"/>
          </a:xfrm>
        </p:spPr>
        <p:txBody>
          <a:bodyPr/>
          <a:lstStyle/>
          <a:p>
            <a:pPr eaLnBrk="1" hangingPunct="1">
              <a:lnSpc>
                <a:spcPct val="90000"/>
              </a:lnSpc>
            </a:pPr>
            <a:r>
              <a:rPr lang="en-US" sz="2800" smtClean="0"/>
              <a:t>Gull Lake: (+) = $39FF, $6,500,000 Lake                                                 		 	(-) = $53FF, $8,800,000 Lake</a:t>
            </a:r>
          </a:p>
          <a:p>
            <a:pPr eaLnBrk="1" hangingPunct="1">
              <a:lnSpc>
                <a:spcPct val="90000"/>
              </a:lnSpc>
            </a:pPr>
            <a:r>
              <a:rPr lang="en-US" sz="2800" smtClean="0"/>
              <a:t>Pokegama: (+) = $30FF, $5,000,000 Lake                		   	(-) = $36FF, $6,000,000 Lake</a:t>
            </a:r>
          </a:p>
          <a:p>
            <a:pPr eaLnBrk="1" hangingPunct="1">
              <a:lnSpc>
                <a:spcPct val="90000"/>
              </a:lnSpc>
            </a:pPr>
            <a:r>
              <a:rPr lang="en-US" sz="2800" smtClean="0"/>
              <a:t>FishHook: (+) = $61FF, $1,900,000 Lake              			(-) = $83FF, $2,600,000 Lake</a:t>
            </a:r>
          </a:p>
          <a:p>
            <a:pPr eaLnBrk="1" hangingPunct="1">
              <a:lnSpc>
                <a:spcPct val="90000"/>
              </a:lnSpc>
            </a:pPr>
            <a:r>
              <a:rPr lang="en-US" sz="2800" smtClean="0"/>
              <a:t>Big Turtle: (+) = $21FF, $1,000,000 Lake             			(-) = $29FF, $1,400,000 Lake</a:t>
            </a:r>
          </a:p>
          <a:p>
            <a:pPr eaLnBrk="1" hangingPunct="1">
              <a:lnSpc>
                <a:spcPct val="90000"/>
              </a:lnSpc>
            </a:pPr>
            <a:r>
              <a:rPr lang="en-US" sz="2800" smtClean="0"/>
              <a:t>Big Sandy: (+) = $218FF, $63,579,983 Lake</a:t>
            </a:r>
          </a:p>
          <a:p>
            <a:pPr eaLnBrk="1" hangingPunct="1">
              <a:lnSpc>
                <a:spcPct val="90000"/>
              </a:lnSpc>
              <a:buFontTx/>
              <a:buNone/>
            </a:pPr>
            <a:r>
              <a:rPr lang="en-US" sz="2800" smtClean="0"/>
              <a:t>                              (-) = $516FF, $150,560,122 Lake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p>
            <a:pPr eaLnBrk="1" hangingPunct="1"/>
            <a:r>
              <a:rPr lang="en-US" smtClean="0"/>
              <a:t>Site Visits to Assess</a:t>
            </a:r>
            <a:br>
              <a:rPr lang="en-US" smtClean="0"/>
            </a:br>
            <a:r>
              <a:rPr lang="en-US" smtClean="0"/>
              <a:t>Shoreland Quality and Property Prices</a:t>
            </a:r>
          </a:p>
        </p:txBody>
      </p:sp>
      <p:sp>
        <p:nvSpPr>
          <p:cNvPr id="19459" name="Rectangle 3"/>
          <p:cNvSpPr>
            <a:spLocks noGrp="1" noChangeArrowheads="1"/>
          </p:cNvSpPr>
          <p:nvPr>
            <p:ph type="subTitle" idx="1"/>
          </p:nvPr>
        </p:nvSpPr>
        <p:spPr/>
        <p:txBody>
          <a:bodyPr/>
          <a:lstStyle/>
          <a:p>
            <a:pPr eaLnBrk="1" hangingPunct="1"/>
            <a:r>
              <a:rPr lang="en-US" smtClean="0"/>
              <a:t>Fine Lawns versus Fine Lakes:</a:t>
            </a:r>
          </a:p>
          <a:p>
            <a:pPr eaLnBrk="1" hangingPunct="1"/>
            <a:r>
              <a:rPr lang="en-US" smtClean="0"/>
              <a:t>High Priced Land</a:t>
            </a:r>
          </a:p>
          <a:p>
            <a:pPr eaLnBrk="1" hangingPunct="1"/>
            <a:r>
              <a:rPr lang="en-US" smtClean="0"/>
              <a:t> High Risk Lakes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Over 1,350 individual site visits</a:t>
            </a:r>
          </a:p>
        </p:txBody>
      </p:sp>
      <p:sp>
        <p:nvSpPr>
          <p:cNvPr id="20483" name="Rectangle 3"/>
          <p:cNvSpPr>
            <a:spLocks noGrp="1" noChangeArrowheads="1"/>
          </p:cNvSpPr>
          <p:nvPr>
            <p:ph type="body" idx="1"/>
          </p:nvPr>
        </p:nvSpPr>
        <p:spPr/>
        <p:txBody>
          <a:bodyPr/>
          <a:lstStyle/>
          <a:p>
            <a:pPr eaLnBrk="1" hangingPunct="1">
              <a:lnSpc>
                <a:spcPct val="90000"/>
              </a:lnSpc>
            </a:pPr>
            <a:r>
              <a:rPr lang="en-US" smtClean="0"/>
              <a:t>Possible in one summer thanks to recent developments in geographic information at the county level.</a:t>
            </a:r>
          </a:p>
          <a:p>
            <a:pPr eaLnBrk="1" hangingPunct="1">
              <a:lnSpc>
                <a:spcPct val="90000"/>
              </a:lnSpc>
            </a:pPr>
            <a:r>
              <a:rPr lang="en-US" smtClean="0"/>
              <a:t>Using E911 locations in some counties.</a:t>
            </a:r>
          </a:p>
          <a:p>
            <a:pPr eaLnBrk="1" hangingPunct="1">
              <a:lnSpc>
                <a:spcPct val="90000"/>
              </a:lnSpc>
            </a:pPr>
            <a:r>
              <a:rPr lang="en-US" smtClean="0"/>
              <a:t>Creating our own GIS data in two counties from assessor’s maps.</a:t>
            </a:r>
          </a:p>
          <a:p>
            <a:pPr lvl="1" eaLnBrk="1" hangingPunct="1">
              <a:lnSpc>
                <a:spcPct val="90000"/>
              </a:lnSpc>
            </a:pPr>
            <a:r>
              <a:rPr lang="en-US" smtClean="0"/>
              <a:t>Scanning, rectifying, and counting lots from landmarks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GROUPS WHO RECEIVE ECONOMIC BENEFITS</a:t>
            </a:r>
          </a:p>
        </p:txBody>
      </p:sp>
      <p:sp>
        <p:nvSpPr>
          <p:cNvPr id="5123" name="Rectangle 3"/>
          <p:cNvSpPr>
            <a:spLocks noGrp="1" noChangeArrowheads="1"/>
          </p:cNvSpPr>
          <p:nvPr>
            <p:ph type="body" idx="1"/>
          </p:nvPr>
        </p:nvSpPr>
        <p:spPr/>
        <p:txBody>
          <a:bodyPr/>
          <a:lstStyle/>
          <a:p>
            <a:pPr eaLnBrk="1" hangingPunct="1">
              <a:buFontTx/>
              <a:buNone/>
            </a:pPr>
            <a:endParaRPr lang="en-US" smtClean="0"/>
          </a:p>
          <a:p>
            <a:pPr eaLnBrk="1" hangingPunct="1"/>
            <a:r>
              <a:rPr lang="en-US" smtClean="0"/>
              <a:t>Lakeshore Property Owners</a:t>
            </a:r>
          </a:p>
          <a:p>
            <a:pPr eaLnBrk="1" hangingPunct="1"/>
            <a:r>
              <a:rPr lang="en-US" smtClean="0"/>
              <a:t>Residents who use lakes</a:t>
            </a:r>
          </a:p>
          <a:p>
            <a:pPr eaLnBrk="1" hangingPunct="1"/>
            <a:r>
              <a:rPr lang="en-US" smtClean="0"/>
              <a:t>Tourists</a:t>
            </a:r>
          </a:p>
          <a:p>
            <a:pPr eaLnBrk="1" hangingPunct="1"/>
            <a:r>
              <a:rPr lang="en-US" smtClean="0"/>
              <a:t>Non-Users who attach Stewardship Values to lakes </a:t>
            </a:r>
          </a:p>
          <a:p>
            <a:pPr eaLnBrk="1" hangingPunct="1"/>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p:txBody>
          <a:bodyPr/>
          <a:lstStyle/>
          <a:p>
            <a:pPr eaLnBrk="1" hangingPunct="1"/>
            <a:r>
              <a:rPr lang="en-US" smtClean="0"/>
              <a:t/>
            </a:r>
            <a:br>
              <a:rPr lang="en-US" smtClean="0"/>
            </a:br>
            <a:r>
              <a:rPr lang="en-US" smtClean="0"/>
              <a:t>Sources of GIS Support</a:t>
            </a:r>
          </a:p>
        </p:txBody>
      </p:sp>
      <p:sp>
        <p:nvSpPr>
          <p:cNvPr id="21507" name="Text Box 1027"/>
          <p:cNvSpPr txBox="1">
            <a:spLocks noChangeArrowheads="1"/>
          </p:cNvSpPr>
          <p:nvPr/>
        </p:nvSpPr>
        <p:spPr bwMode="auto">
          <a:xfrm>
            <a:off x="762000" y="2590800"/>
            <a:ext cx="7750175" cy="457200"/>
          </a:xfrm>
          <a:prstGeom prst="rect">
            <a:avLst/>
          </a:prstGeom>
          <a:noFill/>
          <a:ln w="9525">
            <a:noFill/>
            <a:miter lim="800000"/>
            <a:headEnd/>
            <a:tailEnd/>
          </a:ln>
        </p:spPr>
        <p:txBody>
          <a:bodyPr>
            <a:spAutoFit/>
          </a:bodyPr>
          <a:lstStyle/>
          <a:p>
            <a:pPr>
              <a:spcBef>
                <a:spcPct val="50000"/>
              </a:spcBef>
            </a:pPr>
            <a:endParaRPr lang="en-US"/>
          </a:p>
        </p:txBody>
      </p:sp>
      <p:sp>
        <p:nvSpPr>
          <p:cNvPr id="21508" name="Text Box 1028"/>
          <p:cNvSpPr txBox="1">
            <a:spLocks noChangeArrowheads="1"/>
          </p:cNvSpPr>
          <p:nvPr/>
        </p:nvSpPr>
        <p:spPr bwMode="auto">
          <a:xfrm>
            <a:off x="914400" y="2514600"/>
            <a:ext cx="7696200" cy="3743325"/>
          </a:xfrm>
          <a:prstGeom prst="rect">
            <a:avLst/>
          </a:prstGeom>
          <a:noFill/>
          <a:ln w="9525">
            <a:noFill/>
            <a:miter lim="800000"/>
            <a:headEnd/>
            <a:tailEnd/>
          </a:ln>
        </p:spPr>
        <p:txBody>
          <a:bodyPr>
            <a:spAutoFit/>
          </a:bodyPr>
          <a:lstStyle/>
          <a:p>
            <a:pPr>
              <a:spcBef>
                <a:spcPct val="50000"/>
              </a:spcBef>
            </a:pPr>
            <a:r>
              <a:rPr lang="en-US"/>
              <a:t>Eight counties assisted in this project to the best of their abilities. Three, Cass, Aitken and Hubbard had complete parcel mapping for area that we needed. Two others, Crow Wing and Itasca were in the process, and Itasca actually diverted surveyors to complete lakeshore parcels that we needed. Beltrami had lakes outside Bemidji parcel mapped, but not within the city. Morrison had E911 mapping for us to draw on, and Clearwater provided us an assessor’s map which we rectified as best we could.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endParaRPr lang="en-US" smtClean="0"/>
          </a:p>
        </p:txBody>
      </p:sp>
      <p:sp>
        <p:nvSpPr>
          <p:cNvPr id="22531" name="Rectangle 3"/>
          <p:cNvSpPr>
            <a:spLocks noGrp="1" noChangeArrowheads="1"/>
          </p:cNvSpPr>
          <p:nvPr>
            <p:ph type="body" sz="half" idx="1"/>
          </p:nvPr>
        </p:nvSpPr>
        <p:spPr/>
        <p:txBody>
          <a:bodyPr/>
          <a:lstStyle/>
          <a:p>
            <a:pPr eaLnBrk="1" hangingPunct="1"/>
            <a:endParaRPr lang="en-US" sz="2800" smtClean="0"/>
          </a:p>
        </p:txBody>
      </p:sp>
      <p:sp>
        <p:nvSpPr>
          <p:cNvPr id="22532" name="Rectangle 4"/>
          <p:cNvSpPr>
            <a:spLocks noGrp="1" noChangeArrowheads="1" noTextEdit="1"/>
          </p:cNvSpPr>
          <p:nvPr>
            <p:ph type="clipArt" sz="half" idx="2"/>
          </p:nvPr>
        </p:nvSpPr>
        <p:spPr/>
      </p:sp>
      <p:pic>
        <p:nvPicPr>
          <p:cNvPr id="22533" name="Picture 5" descr="C:\Documents and Settings\user\My Documents\lcmr\baylake.wmf"/>
          <p:cNvPicPr>
            <a:picLocks noChangeAspect="1" noChangeArrowheads="1"/>
          </p:cNvPicPr>
          <p:nvPr/>
        </p:nvPicPr>
        <p:blipFill>
          <a:blip r:embed="rId2" cstate="print"/>
          <a:srcRect/>
          <a:stretch>
            <a:fillRect/>
          </a:stretch>
        </p:blipFill>
        <p:spPr bwMode="auto">
          <a:xfrm>
            <a:off x="1919288" y="0"/>
            <a:ext cx="5303837"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r>
              <a:rPr lang="en-US" smtClean="0"/>
              <a:t>Lakes and Water Clarity</a:t>
            </a:r>
          </a:p>
        </p:txBody>
      </p:sp>
      <p:sp>
        <p:nvSpPr>
          <p:cNvPr id="23555" name="Rectangle 1027"/>
          <p:cNvSpPr>
            <a:spLocks noGrp="1" noChangeArrowheads="1"/>
          </p:cNvSpPr>
          <p:nvPr>
            <p:ph type="body" idx="1"/>
          </p:nvPr>
        </p:nvSpPr>
        <p:spPr/>
        <p:txBody>
          <a:bodyPr/>
          <a:lstStyle/>
          <a:p>
            <a:pPr eaLnBrk="1" hangingPunct="1"/>
            <a:r>
              <a:rPr lang="en-US" smtClean="0"/>
              <a:t>Although there is a product available in a GIS format, we drew our data from Mn.PCA so that we could relate clarity in the year that a parcel was sold to its price.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user\My Documents\lcmr\Minnesota%20lakes%20-%20final%20map.jpg"/>
          <p:cNvPicPr>
            <a:picLocks noChangeAspect="1" noChangeArrowheads="1"/>
          </p:cNvPicPr>
          <p:nvPr/>
        </p:nvPicPr>
        <p:blipFill>
          <a:blip r:embed="rId2" cstate="print"/>
          <a:srcRect/>
          <a:stretch>
            <a:fillRect/>
          </a:stretch>
        </p:blipFill>
        <p:spPr bwMode="auto">
          <a:xfrm>
            <a:off x="1219200" y="0"/>
            <a:ext cx="7010400" cy="6935788"/>
          </a:xfrm>
          <a:prstGeom prst="rect">
            <a:avLst/>
          </a:prstGeom>
          <a:noFill/>
          <a:ln w="9525">
            <a:noFill/>
            <a:miter lim="800000"/>
            <a:headEnd/>
            <a:tailEnd/>
          </a:ln>
        </p:spPr>
      </p:pic>
      <p:sp>
        <p:nvSpPr>
          <p:cNvPr id="24579" name="Text Box 3"/>
          <p:cNvSpPr txBox="1">
            <a:spLocks noChangeArrowheads="1"/>
          </p:cNvSpPr>
          <p:nvPr/>
        </p:nvSpPr>
        <p:spPr bwMode="auto">
          <a:xfrm>
            <a:off x="3429000" y="152400"/>
            <a:ext cx="4876800" cy="457200"/>
          </a:xfrm>
          <a:prstGeom prst="rect">
            <a:avLst/>
          </a:prstGeom>
          <a:noFill/>
          <a:ln w="9525">
            <a:noFill/>
            <a:miter lim="800000"/>
            <a:headEnd/>
            <a:tailEnd/>
          </a:ln>
        </p:spPr>
        <p:txBody>
          <a:bodyPr>
            <a:spAutoFit/>
          </a:bodyPr>
          <a:lstStyle/>
          <a:p>
            <a:pPr>
              <a:spcBef>
                <a:spcPct val="50000"/>
              </a:spcBef>
            </a:pPr>
            <a:r>
              <a:rPr lang="en-US">
                <a:solidFill>
                  <a:schemeClr val="bg2"/>
                </a:solidFill>
              </a:rPr>
              <a:t>Minnesota</a:t>
            </a:r>
            <a:r>
              <a:rPr lang="en-US"/>
              <a:t> </a:t>
            </a:r>
            <a:r>
              <a:rPr lang="en-US">
                <a:solidFill>
                  <a:schemeClr val="bg2"/>
                </a:solidFill>
              </a:rPr>
              <a:t>“Land of 10,000 Lakes”</a:t>
            </a:r>
          </a:p>
        </p:txBody>
      </p:sp>
      <p:sp>
        <p:nvSpPr>
          <p:cNvPr id="24580" name="Rectangle 4"/>
          <p:cNvSpPr>
            <a:spLocks noChangeArrowheads="1"/>
          </p:cNvSpPr>
          <p:nvPr/>
        </p:nvSpPr>
        <p:spPr bwMode="auto">
          <a:xfrm>
            <a:off x="4479925" y="3048000"/>
            <a:ext cx="184150" cy="762000"/>
          </a:xfrm>
          <a:prstGeom prst="rect">
            <a:avLst/>
          </a:prstGeom>
          <a:noFill/>
          <a:ln w="9525">
            <a:noFill/>
            <a:miter lim="800000"/>
            <a:headEnd/>
            <a:tailEnd/>
          </a:ln>
        </p:spPr>
        <p:txBody>
          <a:bodyPr wrap="none">
            <a:spAutoFit/>
          </a:bodyPr>
          <a:lstStyle/>
          <a:p>
            <a:endParaRPr lang="en-US" sz="4400" b="0">
              <a:solidFill>
                <a:schemeClr val="tx2"/>
              </a:solidFill>
            </a:endParaRPr>
          </a:p>
        </p:txBody>
      </p:sp>
      <p:sp>
        <p:nvSpPr>
          <p:cNvPr id="24581" name="Text Box 5"/>
          <p:cNvSpPr txBox="1">
            <a:spLocks noChangeArrowheads="1"/>
          </p:cNvSpPr>
          <p:nvPr/>
        </p:nvSpPr>
        <p:spPr bwMode="auto">
          <a:xfrm>
            <a:off x="3048000" y="6324600"/>
            <a:ext cx="4876800" cy="274638"/>
          </a:xfrm>
          <a:prstGeom prst="rect">
            <a:avLst/>
          </a:prstGeom>
          <a:noFill/>
          <a:ln w="9525">
            <a:noFill/>
            <a:miter lim="800000"/>
            <a:headEnd/>
            <a:tailEnd/>
          </a:ln>
        </p:spPr>
        <p:txBody>
          <a:bodyPr>
            <a:spAutoFit/>
          </a:bodyPr>
          <a:lstStyle/>
          <a:p>
            <a:pPr>
              <a:spcBef>
                <a:spcPct val="50000"/>
              </a:spcBef>
            </a:pPr>
            <a:r>
              <a:rPr lang="en-US" sz="1200">
                <a:solidFill>
                  <a:schemeClr val="bg2"/>
                </a:solidFill>
              </a:rPr>
              <a:t>Figure from: University of Minnesota Remote Sensing Laboratory</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Shoreland Quality Indicators</a:t>
            </a:r>
          </a:p>
        </p:txBody>
      </p:sp>
      <p:sp>
        <p:nvSpPr>
          <p:cNvPr id="25603" name="Rectangle 3"/>
          <p:cNvSpPr>
            <a:spLocks noGrp="1" noChangeArrowheads="1"/>
          </p:cNvSpPr>
          <p:nvPr>
            <p:ph type="body" idx="1"/>
          </p:nvPr>
        </p:nvSpPr>
        <p:spPr/>
        <p:txBody>
          <a:bodyPr/>
          <a:lstStyle/>
          <a:p>
            <a:pPr eaLnBrk="1" hangingPunct="1"/>
            <a:r>
              <a:rPr lang="en-US" smtClean="0">
                <a:cs typeface="Times New Roman" charset="0"/>
              </a:rPr>
              <a:t>View from the parcel (Pristine 3, Some Development 2, Heavily Developed 1) </a:t>
            </a:r>
          </a:p>
          <a:p>
            <a:pPr eaLnBrk="1" hangingPunct="1"/>
            <a:r>
              <a:rPr lang="en-US" smtClean="0">
                <a:cs typeface="Times New Roman" charset="0"/>
              </a:rPr>
              <a:t>Shore Landscaping (Deep Indigenous Buffer 4,Deep Buffer&gt;15’ 3, Thin Buffer 2, Mowed to Water 1)</a:t>
            </a:r>
          </a:p>
          <a:p>
            <a:pPr eaLnBrk="1" hangingPunct="1"/>
            <a:r>
              <a:rPr lang="en-US" smtClean="0">
                <a:cs typeface="Times New Roman" charset="0"/>
              </a:rPr>
              <a:t>Texture of Riparian Bank (Naturally Rocky 4, Sand 3, Mud 2, RipRap 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Remotely Sensed Water Clarity</a:t>
            </a:r>
          </a:p>
        </p:txBody>
      </p:sp>
      <p:sp>
        <p:nvSpPr>
          <p:cNvPr id="26627" name="Rectangle 3"/>
          <p:cNvSpPr>
            <a:spLocks noGrp="1" noChangeArrowheads="1"/>
          </p:cNvSpPr>
          <p:nvPr>
            <p:ph type="body" idx="1"/>
          </p:nvPr>
        </p:nvSpPr>
        <p:spPr/>
        <p:txBody>
          <a:bodyPr/>
          <a:lstStyle/>
          <a:p>
            <a:pPr eaLnBrk="1" hangingPunct="1"/>
            <a:r>
              <a:rPr lang="en-US" smtClean="0"/>
              <a:t>The other draw back to using the statewide map was precision.</a:t>
            </a:r>
          </a:p>
          <a:p>
            <a:pPr eaLnBrk="1" hangingPunct="1"/>
            <a:r>
              <a:rPr lang="en-US" smtClean="0"/>
              <a:t>As we developed a linear model, we needed clarity data in tenths of meters to correlate with prices in actual dollars.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Shoreland Quality Indicators</a:t>
            </a:r>
          </a:p>
        </p:txBody>
      </p:sp>
      <p:sp>
        <p:nvSpPr>
          <p:cNvPr id="27651" name="Rectangle 3"/>
          <p:cNvSpPr>
            <a:spLocks noGrp="1" noChangeArrowheads="1"/>
          </p:cNvSpPr>
          <p:nvPr>
            <p:ph type="body" idx="1"/>
          </p:nvPr>
        </p:nvSpPr>
        <p:spPr>
          <a:xfrm>
            <a:off x="685800" y="1981200"/>
            <a:ext cx="7772400" cy="4572000"/>
          </a:xfrm>
        </p:spPr>
        <p:txBody>
          <a:bodyPr/>
          <a:lstStyle/>
          <a:p>
            <a:pPr eaLnBrk="1" hangingPunct="1">
              <a:lnSpc>
                <a:spcPct val="90000"/>
              </a:lnSpc>
            </a:pPr>
            <a:r>
              <a:rPr lang="en-US" sz="2800" smtClean="0">
                <a:cs typeface="Times New Roman" charset="0"/>
              </a:rPr>
              <a:t>Parcel Ground Cover (Brush 3, Grassland 2, Mowed Lawn 1)</a:t>
            </a:r>
          </a:p>
          <a:p>
            <a:pPr eaLnBrk="1" hangingPunct="1">
              <a:lnSpc>
                <a:spcPct val="90000"/>
              </a:lnSpc>
            </a:pPr>
            <a:r>
              <a:rPr lang="en-US" sz="2800" smtClean="0">
                <a:cs typeface="Times New Roman" charset="0"/>
              </a:rPr>
              <a:t>Tree Cover (Coniferous 4, Deciduous 3, Mixed 2, Nothing 1)</a:t>
            </a:r>
          </a:p>
          <a:p>
            <a:pPr eaLnBrk="1" hangingPunct="1">
              <a:lnSpc>
                <a:spcPct val="90000"/>
              </a:lnSpc>
            </a:pPr>
            <a:r>
              <a:rPr lang="en-US" sz="2800" smtClean="0">
                <a:cs typeface="Times New Roman" charset="0"/>
              </a:rPr>
              <a:t>Vegetation in Riparian Zone (Wooded 5, Emergent 4, Submergent 3, Nothing 2, Artificially Cleared 1)</a:t>
            </a:r>
          </a:p>
          <a:p>
            <a:pPr eaLnBrk="1" hangingPunct="1">
              <a:lnSpc>
                <a:spcPct val="90000"/>
              </a:lnSpc>
            </a:pPr>
            <a:r>
              <a:rPr lang="en-US" sz="2800" smtClean="0">
                <a:cs typeface="Times New Roman" charset="0"/>
              </a:rPr>
              <a:t>Tree Frequency (Many 3, Several 2, Few 1)</a:t>
            </a:r>
          </a:p>
          <a:p>
            <a:pPr eaLnBrk="1" hangingPunct="1">
              <a:lnSpc>
                <a:spcPct val="90000"/>
              </a:lnSpc>
            </a:pPr>
            <a:r>
              <a:rPr lang="en-US" sz="2800" smtClean="0">
                <a:cs typeface="Times New Roman" charset="0"/>
              </a:rPr>
              <a:t>Built Shore Structures (None 4, Dock 3, Boat Lift(s) 2, Boat House etc. 1)</a:t>
            </a:r>
          </a:p>
          <a:p>
            <a:pPr eaLnBrk="1" hangingPunct="1">
              <a:lnSpc>
                <a:spcPct val="90000"/>
              </a:lnSpc>
            </a:pPr>
            <a:endParaRPr lang="en-US" sz="28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noTextEdit="1"/>
          </p:cNvSpPr>
          <p:nvPr>
            <p:ph type="clipArt" sz="half" idx="1"/>
          </p:nvPr>
        </p:nvSpPr>
        <p:spPr/>
      </p:sp>
      <p:sp>
        <p:nvSpPr>
          <p:cNvPr id="28676" name="Rectangle 4"/>
          <p:cNvSpPr>
            <a:spLocks noGrp="1" noChangeArrowheads="1"/>
          </p:cNvSpPr>
          <p:nvPr>
            <p:ph type="body" sz="half" idx="2"/>
          </p:nvPr>
        </p:nvSpPr>
        <p:spPr/>
        <p:txBody>
          <a:bodyPr/>
          <a:lstStyle/>
          <a:p>
            <a:pPr eaLnBrk="1" hangingPunct="1"/>
            <a:endParaRPr lang="en-US" sz="2800" smtClean="0"/>
          </a:p>
        </p:txBody>
      </p:sp>
      <p:pic>
        <p:nvPicPr>
          <p:cNvPr id="28677" name="Picture 5" descr="D:\Crow Wing\Bay\CRBY001.jpg"/>
          <p:cNvPicPr>
            <a:picLocks noChangeAspect="1" noChangeArrowheads="1"/>
          </p:cNvPicPr>
          <p:nvPr/>
        </p:nvPicPr>
        <p:blipFill>
          <a:blip r:embed="rId2" cstate="print"/>
          <a:srcRect/>
          <a:stretch>
            <a:fillRect/>
          </a:stretch>
        </p:blipFill>
        <p:spPr bwMode="auto">
          <a:xfrm>
            <a:off x="-3048000" y="-2286000"/>
            <a:ext cx="15240000" cy="11430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en-US" smtClean="0"/>
          </a:p>
        </p:txBody>
      </p:sp>
      <p:sp>
        <p:nvSpPr>
          <p:cNvPr id="29699" name="Rectangle 3"/>
          <p:cNvSpPr>
            <a:spLocks noGrp="1" noChangeArrowheads="1" noTextEdit="1"/>
          </p:cNvSpPr>
          <p:nvPr>
            <p:ph type="clipArt" sz="half" idx="1"/>
          </p:nvPr>
        </p:nvSpPr>
        <p:spPr/>
      </p:sp>
      <p:sp>
        <p:nvSpPr>
          <p:cNvPr id="29700" name="Rectangle 4"/>
          <p:cNvSpPr>
            <a:spLocks noGrp="1" noChangeArrowheads="1"/>
          </p:cNvSpPr>
          <p:nvPr>
            <p:ph type="body" sz="half" idx="2"/>
          </p:nvPr>
        </p:nvSpPr>
        <p:spPr/>
        <p:txBody>
          <a:bodyPr/>
          <a:lstStyle/>
          <a:p>
            <a:pPr eaLnBrk="1" hangingPunct="1"/>
            <a:endParaRPr lang="en-US" sz="2800" smtClean="0"/>
          </a:p>
        </p:txBody>
      </p:sp>
      <p:pic>
        <p:nvPicPr>
          <p:cNvPr id="29701" name="Picture 5" descr="D:\Crow Wing\Bay\CRBY015.jpg"/>
          <p:cNvPicPr>
            <a:picLocks noChangeAspect="1" noChangeArrowheads="1"/>
          </p:cNvPicPr>
          <p:nvPr/>
        </p:nvPicPr>
        <p:blipFill>
          <a:blip r:embed="rId2" cstate="print"/>
          <a:srcRect/>
          <a:stretch>
            <a:fillRect/>
          </a:stretch>
        </p:blipFill>
        <p:spPr bwMode="auto">
          <a:xfrm>
            <a:off x="-3048000" y="-2286000"/>
            <a:ext cx="15240000" cy="11430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endParaRPr lang="en-US" smtClean="0"/>
          </a:p>
        </p:txBody>
      </p:sp>
      <p:sp>
        <p:nvSpPr>
          <p:cNvPr id="30723" name="Rectangle 3"/>
          <p:cNvSpPr>
            <a:spLocks noGrp="1" noChangeArrowheads="1" noTextEdit="1"/>
          </p:cNvSpPr>
          <p:nvPr>
            <p:ph type="clipArt" sz="half" idx="1"/>
          </p:nvPr>
        </p:nvSpPr>
        <p:spPr/>
      </p:sp>
      <p:sp>
        <p:nvSpPr>
          <p:cNvPr id="30724" name="Rectangle 4"/>
          <p:cNvSpPr>
            <a:spLocks noGrp="1" noChangeArrowheads="1"/>
          </p:cNvSpPr>
          <p:nvPr>
            <p:ph type="body" sz="half" idx="2"/>
          </p:nvPr>
        </p:nvSpPr>
        <p:spPr/>
        <p:txBody>
          <a:bodyPr/>
          <a:lstStyle/>
          <a:p>
            <a:pPr eaLnBrk="1" hangingPunct="1"/>
            <a:endParaRPr lang="en-US" sz="2800" smtClean="0"/>
          </a:p>
        </p:txBody>
      </p:sp>
      <p:pic>
        <p:nvPicPr>
          <p:cNvPr id="30725" name="Picture 5" descr="D:\Crow Wing\Platte\CRPT005.jpg"/>
          <p:cNvPicPr>
            <a:picLocks noChangeAspect="1" noChangeArrowheads="1"/>
          </p:cNvPicPr>
          <p:nvPr/>
        </p:nvPicPr>
        <p:blipFill>
          <a:blip r:embed="rId2" cstate="print"/>
          <a:srcRect/>
          <a:stretch>
            <a:fillRect/>
          </a:stretch>
        </p:blipFill>
        <p:spPr bwMode="auto">
          <a:xfrm>
            <a:off x="-3048000" y="-2286000"/>
            <a:ext cx="15240000" cy="11430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1143000"/>
          </a:xfrm>
        </p:spPr>
        <p:txBody>
          <a:bodyPr/>
          <a:lstStyle/>
          <a:p>
            <a:pPr eaLnBrk="1" hangingPunct="1"/>
            <a:r>
              <a:rPr lang="en-US" sz="3600" smtClean="0"/>
              <a:t>SELECTED</a:t>
            </a:r>
            <a:r>
              <a:rPr lang="en-US" smtClean="0"/>
              <a:t> </a:t>
            </a:r>
            <a:r>
              <a:rPr lang="en-US" sz="3600" smtClean="0"/>
              <a:t>EMPIRICAL FINDINGS</a:t>
            </a:r>
          </a:p>
        </p:txBody>
      </p:sp>
      <p:sp>
        <p:nvSpPr>
          <p:cNvPr id="6147" name="Rectangle 3"/>
          <p:cNvSpPr>
            <a:spLocks noGrp="1" noChangeArrowheads="1"/>
          </p:cNvSpPr>
          <p:nvPr>
            <p:ph type="body" idx="1"/>
          </p:nvPr>
        </p:nvSpPr>
        <p:spPr>
          <a:xfrm>
            <a:off x="609600" y="1524000"/>
            <a:ext cx="7772400" cy="4724400"/>
          </a:xfrm>
        </p:spPr>
        <p:txBody>
          <a:bodyPr/>
          <a:lstStyle/>
          <a:p>
            <a:pPr eaLnBrk="1" hangingPunct="1"/>
            <a:r>
              <a:rPr lang="en-US" sz="2800" smtClean="0"/>
              <a:t>Citizens willing to pay mean values of $50-$200 per year to protect lakes from problems such as premature eutrophication,  acidification, or deposition of mercury  </a:t>
            </a:r>
          </a:p>
          <a:p>
            <a:pPr eaLnBrk="1" hangingPunct="1"/>
            <a:r>
              <a:rPr lang="en-US" sz="2800" smtClean="0"/>
              <a:t>Tourism parties spending average of nearly $1,000 per trip in northern MN, 75% stating environmental  atrributes, lakes and forests as “thing they liked best.”</a:t>
            </a:r>
          </a:p>
          <a:p>
            <a:pPr eaLnBrk="1" hangingPunct="1"/>
            <a:r>
              <a:rPr lang="en-US" sz="2800" smtClean="0"/>
              <a:t>MPCA Impaired Lakes Study in Horseshoe Chain and Lake Margaret/Gull ($20 vs. $200 per year)</a:t>
            </a:r>
          </a:p>
          <a:p>
            <a:pPr eaLnBrk="1" hangingPunct="1"/>
            <a:endParaRPr lang="en-US" sz="28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endParaRPr lang="en-US" smtClean="0"/>
          </a:p>
        </p:txBody>
      </p:sp>
      <p:sp>
        <p:nvSpPr>
          <p:cNvPr id="31747" name="Rectangle 4"/>
          <p:cNvSpPr>
            <a:spLocks noGrp="1" noChangeArrowheads="1"/>
          </p:cNvSpPr>
          <p:nvPr>
            <p:ph type="body" sz="half" idx="2"/>
          </p:nvPr>
        </p:nvSpPr>
        <p:spPr/>
        <p:txBody>
          <a:bodyPr/>
          <a:lstStyle/>
          <a:p>
            <a:pPr eaLnBrk="1" hangingPunct="1"/>
            <a:endParaRPr lang="en-US" sz="2800" smtClean="0"/>
          </a:p>
        </p:txBody>
      </p:sp>
      <p:pic>
        <p:nvPicPr>
          <p:cNvPr id="31748" name="Picture 6" descr="D:\Crow Wing\Pelican\CRPC009.jpg"/>
          <p:cNvPicPr>
            <a:picLocks noGrp="1" noChangeAspect="1" noChangeArrowheads="1"/>
          </p:cNvPicPr>
          <p:nvPr>
            <p:ph type="clipArt" sz="half" idx="1"/>
          </p:nvPr>
        </p:nvPicPr>
        <p:blipFill>
          <a:blip r:embed="rId2" cstate="print">
            <a:lum bright="18000" contrast="18000"/>
          </a:blip>
          <a:srcRect/>
          <a:stretch>
            <a:fillRect/>
          </a:stretch>
        </p:blipFill>
        <p:spPr>
          <a:xfrm>
            <a:off x="0" y="0"/>
            <a:ext cx="9144000" cy="6858000"/>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Relationships between lakeshore management and price (negative)</a:t>
            </a:r>
          </a:p>
        </p:txBody>
      </p:sp>
      <p:sp>
        <p:nvSpPr>
          <p:cNvPr id="32771" name="Rectangle 3"/>
          <p:cNvSpPr>
            <a:spLocks noGrp="1" noChangeArrowheads="1"/>
          </p:cNvSpPr>
          <p:nvPr>
            <p:ph type="body" sz="half" idx="1"/>
          </p:nvPr>
        </p:nvSpPr>
        <p:spPr/>
        <p:txBody>
          <a:bodyPr/>
          <a:lstStyle/>
          <a:p>
            <a:pPr eaLnBrk="1" hangingPunct="1"/>
            <a:r>
              <a:rPr lang="en-US" sz="2800" smtClean="0"/>
              <a:t>In the “prestige” lake areas properties like this bring the highest prices.</a:t>
            </a:r>
          </a:p>
          <a:p>
            <a:pPr eaLnBrk="1" hangingPunct="1"/>
            <a:r>
              <a:rPr lang="en-US" sz="2800" smtClean="0"/>
              <a:t>Unfortunately, they are also likely to degrade lake clarity</a:t>
            </a:r>
          </a:p>
        </p:txBody>
      </p:sp>
      <p:pic>
        <p:nvPicPr>
          <p:cNvPr id="32772" name="Picture 4" descr="D:\Crow Wing\Upper Hay\CRUH011.jpg"/>
          <p:cNvPicPr>
            <a:picLocks noGrp="1" noChangeAspect="1" noChangeArrowheads="1"/>
          </p:cNvPicPr>
          <p:nvPr>
            <p:ph type="clipArt" sz="half" idx="2"/>
          </p:nvPr>
        </p:nvPicPr>
        <p:blipFill>
          <a:blip r:embed="rId2" cstate="print"/>
          <a:srcRect/>
          <a:stretch>
            <a:fillRect/>
          </a:stretch>
        </p:blipFill>
        <p:spPr>
          <a:xfrm>
            <a:off x="4648200" y="2609850"/>
            <a:ext cx="3810000" cy="2857500"/>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Relationship between “prestige” lakeshore and water quality</a:t>
            </a:r>
          </a:p>
        </p:txBody>
      </p:sp>
      <p:sp>
        <p:nvSpPr>
          <p:cNvPr id="33795" name="Rectangle 3"/>
          <p:cNvSpPr>
            <a:spLocks noGrp="1" noChangeArrowheads="1"/>
          </p:cNvSpPr>
          <p:nvPr>
            <p:ph type="body" sz="half" idx="1"/>
          </p:nvPr>
        </p:nvSpPr>
        <p:spPr>
          <a:xfrm>
            <a:off x="304800" y="1981200"/>
            <a:ext cx="3810000" cy="4114800"/>
          </a:xfrm>
        </p:spPr>
        <p:txBody>
          <a:bodyPr/>
          <a:lstStyle/>
          <a:p>
            <a:pPr eaLnBrk="1" hangingPunct="1">
              <a:lnSpc>
                <a:spcPct val="90000"/>
              </a:lnSpc>
            </a:pPr>
            <a:r>
              <a:rPr lang="en-US" sz="2800" smtClean="0"/>
              <a:t>Fertilizer enters the lake</a:t>
            </a:r>
          </a:p>
          <a:p>
            <a:pPr eaLnBrk="1" hangingPunct="1">
              <a:lnSpc>
                <a:spcPct val="90000"/>
              </a:lnSpc>
            </a:pPr>
            <a:r>
              <a:rPr lang="en-US" sz="2800" smtClean="0"/>
              <a:t>Sediment laden runoff</a:t>
            </a:r>
          </a:p>
          <a:p>
            <a:pPr eaLnBrk="1" hangingPunct="1">
              <a:lnSpc>
                <a:spcPct val="90000"/>
              </a:lnSpc>
            </a:pPr>
            <a:r>
              <a:rPr lang="en-US" sz="2800" smtClean="0"/>
              <a:t>Wave erosion</a:t>
            </a:r>
          </a:p>
          <a:p>
            <a:pPr eaLnBrk="1" hangingPunct="1">
              <a:lnSpc>
                <a:spcPct val="90000"/>
              </a:lnSpc>
            </a:pPr>
            <a:r>
              <a:rPr lang="en-US" sz="2800" smtClean="0"/>
              <a:t>Turbulence from water craft “on the beach”</a:t>
            </a:r>
          </a:p>
          <a:p>
            <a:pPr eaLnBrk="1" hangingPunct="1">
              <a:lnSpc>
                <a:spcPct val="90000"/>
              </a:lnSpc>
            </a:pPr>
            <a:r>
              <a:rPr lang="en-US" sz="2800" smtClean="0"/>
              <a:t>Lack of shaded water</a:t>
            </a:r>
          </a:p>
          <a:p>
            <a:pPr eaLnBrk="1" hangingPunct="1">
              <a:lnSpc>
                <a:spcPct val="90000"/>
              </a:lnSpc>
              <a:buFontTx/>
              <a:buNone/>
            </a:pPr>
            <a:r>
              <a:rPr lang="en-US" sz="2800" smtClean="0"/>
              <a:t>All potentially damage clarity.</a:t>
            </a:r>
          </a:p>
        </p:txBody>
      </p:sp>
      <p:pic>
        <p:nvPicPr>
          <p:cNvPr id="33796" name="Picture 4" descr="D:\Crow Wing\Upper Hay\CRUH013.jpg"/>
          <p:cNvPicPr>
            <a:picLocks noGrp="1" noChangeAspect="1" noChangeArrowheads="1"/>
          </p:cNvPicPr>
          <p:nvPr>
            <p:ph type="clipArt" sz="half" idx="2"/>
          </p:nvPr>
        </p:nvPicPr>
        <p:blipFill>
          <a:blip r:embed="rId2" cstate="print"/>
          <a:srcRect/>
          <a:stretch>
            <a:fillRect/>
          </a:stretch>
        </p:blipFill>
        <p:spPr>
          <a:xfrm>
            <a:off x="4267200" y="1981200"/>
            <a:ext cx="4876800" cy="4191000"/>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09600" y="228600"/>
            <a:ext cx="7772400" cy="1143000"/>
          </a:xfrm>
        </p:spPr>
        <p:txBody>
          <a:bodyPr/>
          <a:lstStyle/>
          <a:p>
            <a:pPr eaLnBrk="1" hangingPunct="1"/>
            <a:r>
              <a:rPr lang="en-US" smtClean="0"/>
              <a:t>Relationship between lakeshore and price (positive)</a:t>
            </a:r>
          </a:p>
        </p:txBody>
      </p:sp>
      <p:sp>
        <p:nvSpPr>
          <p:cNvPr id="34819" name="Rectangle 3"/>
          <p:cNvSpPr>
            <a:spLocks noGrp="1" noChangeArrowheads="1"/>
          </p:cNvSpPr>
          <p:nvPr>
            <p:ph type="body" sz="half" idx="1"/>
          </p:nvPr>
        </p:nvSpPr>
        <p:spPr>
          <a:xfrm>
            <a:off x="-228600" y="1981200"/>
            <a:ext cx="4495800" cy="4724400"/>
          </a:xfrm>
        </p:spPr>
        <p:txBody>
          <a:bodyPr/>
          <a:lstStyle/>
          <a:p>
            <a:pPr eaLnBrk="1" hangingPunct="1"/>
            <a:r>
              <a:rPr lang="en-US" sz="2800" smtClean="0"/>
              <a:t>In the less developed market area environmentally desirable practices are associated with higher property prices</a:t>
            </a:r>
          </a:p>
          <a:p>
            <a:pPr eaLnBrk="1" hangingPunct="1"/>
            <a:endParaRPr lang="en-US" sz="2800" smtClean="0"/>
          </a:p>
        </p:txBody>
      </p:sp>
      <p:pic>
        <p:nvPicPr>
          <p:cNvPr id="34820" name="Picture 4" descr="D:\Crow Wing\Pelican\CRPC027.jpg"/>
          <p:cNvPicPr>
            <a:picLocks noGrp="1" noChangeAspect="1" noChangeArrowheads="1"/>
          </p:cNvPicPr>
          <p:nvPr>
            <p:ph type="clipArt" sz="half" idx="2"/>
          </p:nvPr>
        </p:nvPicPr>
        <p:blipFill>
          <a:blip r:embed="rId2" cstate="print"/>
          <a:srcRect/>
          <a:stretch>
            <a:fillRect/>
          </a:stretch>
        </p:blipFill>
        <p:spPr>
          <a:xfrm>
            <a:off x="4267200" y="1981200"/>
            <a:ext cx="4876800" cy="47244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Desirable Lakeshore Practices</a:t>
            </a:r>
          </a:p>
        </p:txBody>
      </p:sp>
      <p:sp>
        <p:nvSpPr>
          <p:cNvPr id="35843" name="Rectangle 3"/>
          <p:cNvSpPr>
            <a:spLocks noGrp="1" noChangeArrowheads="1"/>
          </p:cNvSpPr>
          <p:nvPr>
            <p:ph type="body" idx="1"/>
          </p:nvPr>
        </p:nvSpPr>
        <p:spPr/>
        <p:txBody>
          <a:bodyPr/>
          <a:lstStyle/>
          <a:p>
            <a:pPr eaLnBrk="1" hangingPunct="1"/>
            <a:r>
              <a:rPr lang="en-US" smtClean="0"/>
              <a:t>Maintain a dense vegetated buffer between the lake and the lawn.</a:t>
            </a:r>
          </a:p>
          <a:p>
            <a:pPr eaLnBrk="1" hangingPunct="1"/>
            <a:r>
              <a:rPr lang="en-US" smtClean="0"/>
              <a:t>Leave or re-plant aquatic vegetation.</a:t>
            </a:r>
          </a:p>
          <a:p>
            <a:pPr eaLnBrk="1" hangingPunct="1"/>
            <a:r>
              <a:rPr lang="en-US" smtClean="0"/>
              <a:t>Terrace slopes and leave them wooded.</a:t>
            </a:r>
          </a:p>
          <a:p>
            <a:pPr eaLnBrk="1" hangingPunct="1"/>
            <a:r>
              <a:rPr lang="en-US" smtClean="0"/>
              <a:t>Shade the lake if possible.</a:t>
            </a:r>
          </a:p>
          <a:p>
            <a:pPr eaLnBrk="1" hangingPunct="1"/>
            <a:r>
              <a:rPr lang="en-US" smtClean="0"/>
              <a:t>Minimize structures in the lake to limit stirring up the lakebed.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The public good</a:t>
            </a:r>
          </a:p>
        </p:txBody>
      </p:sp>
      <p:sp>
        <p:nvSpPr>
          <p:cNvPr id="36867" name="Rectangle 3"/>
          <p:cNvSpPr>
            <a:spLocks noGrp="1" noChangeArrowheads="1"/>
          </p:cNvSpPr>
          <p:nvPr>
            <p:ph type="body" idx="1"/>
          </p:nvPr>
        </p:nvSpPr>
        <p:spPr/>
        <p:txBody>
          <a:bodyPr/>
          <a:lstStyle/>
          <a:p>
            <a:pPr eaLnBrk="1" hangingPunct="1"/>
            <a:r>
              <a:rPr lang="en-US" smtClean="0"/>
              <a:t>Policy makers may use incentives or disincentives to change lakeshore management. </a:t>
            </a:r>
          </a:p>
          <a:p>
            <a:pPr eaLnBrk="1" hangingPunct="1"/>
            <a:r>
              <a:rPr lang="en-US" smtClean="0"/>
              <a:t>Tax bases may increase as lakeshore management improves by millions of dollars in every county.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0"/>
            <a:ext cx="7772400" cy="1143000"/>
          </a:xfrm>
        </p:spPr>
        <p:txBody>
          <a:bodyPr/>
          <a:lstStyle/>
          <a:p>
            <a:pPr eaLnBrk="1" hangingPunct="1"/>
            <a:r>
              <a:rPr lang="en-US" smtClean="0"/>
              <a:t>The Bottom Line</a:t>
            </a:r>
          </a:p>
        </p:txBody>
      </p:sp>
      <p:sp>
        <p:nvSpPr>
          <p:cNvPr id="37891" name="Rectangle 3"/>
          <p:cNvSpPr>
            <a:spLocks noGrp="1" noChangeArrowheads="1"/>
          </p:cNvSpPr>
          <p:nvPr>
            <p:ph type="body" sz="half" idx="2"/>
          </p:nvPr>
        </p:nvSpPr>
        <p:spPr>
          <a:xfrm>
            <a:off x="228600" y="1066800"/>
            <a:ext cx="8915400" cy="5029200"/>
          </a:xfrm>
        </p:spPr>
        <p:txBody>
          <a:bodyPr/>
          <a:lstStyle/>
          <a:p>
            <a:pPr eaLnBrk="1" hangingPunct="1">
              <a:lnSpc>
                <a:spcPct val="90000"/>
              </a:lnSpc>
            </a:pPr>
            <a:r>
              <a:rPr lang="en-US" sz="2800" smtClean="0"/>
              <a:t>A one meter clarity change on 3,700 lakes in Minnesota (about 1/3 of our total) may cause a $100,000,000,000 property value change.</a:t>
            </a:r>
          </a:p>
          <a:p>
            <a:pPr eaLnBrk="1" hangingPunct="1">
              <a:lnSpc>
                <a:spcPct val="90000"/>
              </a:lnSpc>
            </a:pPr>
            <a:endParaRPr lang="en-US" sz="2800" smtClean="0"/>
          </a:p>
          <a:p>
            <a:pPr eaLnBrk="1" hangingPunct="1">
              <a:lnSpc>
                <a:spcPct val="90000"/>
              </a:lnSpc>
            </a:pPr>
            <a:r>
              <a:rPr lang="en-US" sz="2800" smtClean="0"/>
              <a:t>At present the overall lakeshore property values are endangered by the actions of property owners who wish to maximize their personal gains. </a:t>
            </a:r>
          </a:p>
          <a:p>
            <a:pPr eaLnBrk="1" hangingPunct="1">
              <a:lnSpc>
                <a:spcPct val="90000"/>
              </a:lnSpc>
            </a:pPr>
            <a:endParaRPr lang="en-US" sz="2800" smtClean="0"/>
          </a:p>
          <a:p>
            <a:pPr eaLnBrk="1" hangingPunct="1">
              <a:lnSpc>
                <a:spcPct val="90000"/>
              </a:lnSpc>
            </a:pPr>
            <a:r>
              <a:rPr lang="en-US" sz="2800" smtClean="0"/>
              <a:t>Fine lawns can foul lakes. We need better incentives and education to encourage more lake-friendly practices to protect our “10,000 lakes”.</a:t>
            </a:r>
          </a:p>
          <a:p>
            <a:pPr eaLnBrk="1" hangingPunct="1">
              <a:lnSpc>
                <a:spcPct val="90000"/>
              </a:lnSpc>
            </a:pPr>
            <a:endParaRPr lang="en-US" sz="28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914400" y="1447800"/>
            <a:ext cx="7772400" cy="1143000"/>
          </a:xfrm>
        </p:spPr>
        <p:txBody>
          <a:bodyPr/>
          <a:lstStyle/>
          <a:p>
            <a:pPr eaLnBrk="1" hangingPunct="1"/>
            <a:r>
              <a:rPr lang="en-US" smtClean="0"/>
              <a:t>LCMR , MHB and NSF supported this research </a:t>
            </a:r>
          </a:p>
        </p:txBody>
      </p:sp>
      <p:sp>
        <p:nvSpPr>
          <p:cNvPr id="38915" name="Rectangle 3"/>
          <p:cNvSpPr>
            <a:spLocks noGrp="1" noChangeArrowheads="1"/>
          </p:cNvSpPr>
          <p:nvPr>
            <p:ph type="subTitle" idx="1"/>
          </p:nvPr>
        </p:nvSpPr>
        <p:spPr>
          <a:xfrm>
            <a:off x="1371600" y="2895600"/>
            <a:ext cx="6400800" cy="3505200"/>
          </a:xfrm>
        </p:spPr>
        <p:txBody>
          <a:bodyPr/>
          <a:lstStyle/>
          <a:p>
            <a:pPr eaLnBrk="1" hangingPunct="1"/>
            <a:r>
              <a:rPr lang="en-US" smtClean="0"/>
              <a:t>Patrick Welle, Ph.D.</a:t>
            </a:r>
          </a:p>
          <a:p>
            <a:pPr eaLnBrk="1" hangingPunct="1"/>
            <a:r>
              <a:rPr lang="en-US" smtClean="0"/>
              <a:t>Professor of Economics &amp; Environmental Studies </a:t>
            </a:r>
          </a:p>
          <a:p>
            <a:pPr eaLnBrk="1" hangingPunct="1"/>
            <a:r>
              <a:rPr lang="en-US" smtClean="0"/>
              <a:t>Bemidji State University</a:t>
            </a:r>
          </a:p>
          <a:p>
            <a:pPr eaLnBrk="1" hangingPunct="1"/>
            <a:r>
              <a:rPr lang="en-US" smtClean="0"/>
              <a:t>PWelle@bemidjistate.edu</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3124200"/>
            <a:ext cx="9144000" cy="3276600"/>
          </a:xfrm>
        </p:spPr>
        <p:txBody>
          <a:bodyPr/>
          <a:lstStyle/>
          <a:p>
            <a:pPr eaLnBrk="1" hangingPunct="1"/>
            <a:r>
              <a:rPr lang="en-US" sz="2800" smtClean="0">
                <a:solidFill>
                  <a:schemeClr val="tx1"/>
                </a:solidFill>
              </a:rPr>
              <a:t>ftp://</a:t>
            </a:r>
            <a:r>
              <a:rPr lang="en-US" sz="2400" smtClean="0">
                <a:solidFill>
                  <a:schemeClr val="tx1"/>
                </a:solidFill>
              </a:rPr>
              <a:t>ftp-fc.sc.egov.usda.gov/Economics/recreate/lakestudy.pdf</a:t>
            </a:r>
          </a:p>
        </p:txBody>
      </p:sp>
      <p:pic>
        <p:nvPicPr>
          <p:cNvPr id="39939" name="Picture 4" descr="C:\Documents and Settings\user\My Documents\lcmr\main_01.jpg"/>
          <p:cNvPicPr>
            <a:picLocks noChangeAspect="1" noChangeArrowheads="1"/>
          </p:cNvPicPr>
          <p:nvPr/>
        </p:nvPicPr>
        <p:blipFill>
          <a:blip r:embed="rId3" cstate="print"/>
          <a:srcRect/>
          <a:stretch>
            <a:fillRect/>
          </a:stretch>
        </p:blipFill>
        <p:spPr bwMode="auto">
          <a:xfrm>
            <a:off x="152400" y="914400"/>
            <a:ext cx="8686800" cy="1752600"/>
          </a:xfrm>
          <a:prstGeom prst="rect">
            <a:avLst/>
          </a:prstGeom>
          <a:noFill/>
          <a:ln w="9525">
            <a:noFill/>
            <a:miter lim="800000"/>
            <a:headEnd/>
            <a:tailEnd/>
          </a:ln>
        </p:spPr>
      </p:pic>
      <p:sp>
        <p:nvSpPr>
          <p:cNvPr id="39940" name="Text Box 5"/>
          <p:cNvSpPr txBox="1">
            <a:spLocks noChangeArrowheads="1"/>
          </p:cNvSpPr>
          <p:nvPr/>
        </p:nvSpPr>
        <p:spPr bwMode="auto">
          <a:xfrm>
            <a:off x="1524000" y="3276600"/>
            <a:ext cx="5181600" cy="822325"/>
          </a:xfrm>
          <a:prstGeom prst="rect">
            <a:avLst/>
          </a:prstGeom>
          <a:noFill/>
          <a:ln w="9525">
            <a:noFill/>
            <a:miter lim="800000"/>
            <a:headEnd/>
            <a:tailEnd/>
          </a:ln>
        </p:spPr>
        <p:txBody>
          <a:bodyPr>
            <a:spAutoFit/>
          </a:bodyPr>
          <a:lstStyle/>
          <a:p>
            <a:pPr>
              <a:spcBef>
                <a:spcPct val="50000"/>
              </a:spcBef>
            </a:pPr>
            <a:r>
              <a:rPr lang="en-US"/>
              <a:t>The report as a 58 page pdf file may be downloaded here.</a:t>
            </a:r>
          </a:p>
        </p:txBody>
      </p:sp>
    </p:spTree>
  </p:cSld>
  <p:clrMapOvr>
    <a:overrideClrMapping bg1="dk2" tx1="lt1" bg2="dk1"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609600"/>
            <a:ext cx="7772400" cy="2514600"/>
          </a:xfrm>
        </p:spPr>
        <p:txBody>
          <a:bodyPr/>
          <a:lstStyle/>
          <a:p>
            <a:pPr eaLnBrk="1" hangingPunct="1"/>
            <a:r>
              <a:rPr lang="en-US" smtClean="0"/>
              <a:t>Lakeshore Property Values and Water Quality: Evidence from Property Sales in the Mississippi Headwaters Region</a:t>
            </a:r>
          </a:p>
        </p:txBody>
      </p:sp>
      <p:sp>
        <p:nvSpPr>
          <p:cNvPr id="7171" name="Rectangle 3"/>
          <p:cNvSpPr>
            <a:spLocks noGrp="1" noChangeArrowheads="1"/>
          </p:cNvSpPr>
          <p:nvPr>
            <p:ph type="body" idx="1"/>
          </p:nvPr>
        </p:nvSpPr>
        <p:spPr>
          <a:xfrm>
            <a:off x="838200" y="3429000"/>
            <a:ext cx="7772400" cy="2438400"/>
          </a:xfrm>
        </p:spPr>
        <p:txBody>
          <a:bodyPr/>
          <a:lstStyle/>
          <a:p>
            <a:pPr eaLnBrk="1" hangingPunct="1">
              <a:buFontTx/>
              <a:buNone/>
            </a:pPr>
            <a:r>
              <a:rPr lang="en-US" smtClean="0"/>
              <a:t>       Charles Krysel, Elizabeth Marsh Boyer,     </a:t>
            </a:r>
          </a:p>
          <a:p>
            <a:pPr eaLnBrk="1" hangingPunct="1">
              <a:buFontTx/>
              <a:buNone/>
            </a:pPr>
            <a:r>
              <a:rPr lang="en-US" smtClean="0"/>
              <a:t>        Charles Parson and Patrick Welle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p:nvPr>
        </p:nvSpPr>
        <p:spPr/>
        <p:txBody>
          <a:bodyPr/>
          <a:lstStyle/>
          <a:p>
            <a:pPr eaLnBrk="1" hangingPunct="1"/>
            <a:endParaRPr lang="en-US" smtClean="0"/>
          </a:p>
        </p:txBody>
      </p:sp>
      <p:pic>
        <p:nvPicPr>
          <p:cNvPr id="8195" name="Picture 3" descr="C:\Documents and Settings\user\My Documents\lcmr\mhbshirtart.jpg"/>
          <p:cNvPicPr>
            <a:picLocks noChangeAspect="1" noChangeArrowheads="1"/>
          </p:cNvPicPr>
          <p:nvPr/>
        </p:nvPicPr>
        <p:blipFill>
          <a:blip r:embed="rId2" cstate="print"/>
          <a:srcRect/>
          <a:stretch>
            <a:fillRect/>
          </a:stretch>
        </p:blipFill>
        <p:spPr bwMode="auto">
          <a:xfrm>
            <a:off x="1295400" y="528638"/>
            <a:ext cx="5791200" cy="5649912"/>
          </a:xfrm>
          <a:prstGeom prst="rect">
            <a:avLst/>
          </a:prstGeom>
          <a:noFill/>
          <a:ln w="9525">
            <a:noFill/>
            <a:miter lim="800000"/>
            <a:headEnd/>
            <a:tailEnd/>
          </a:ln>
        </p:spPr>
      </p:pic>
      <p:sp>
        <p:nvSpPr>
          <p:cNvPr id="8196" name="Line 4"/>
          <p:cNvSpPr>
            <a:spLocks noChangeShapeType="1"/>
          </p:cNvSpPr>
          <p:nvPr/>
        </p:nvSpPr>
        <p:spPr bwMode="auto">
          <a:xfrm flipH="1" flipV="1">
            <a:off x="2286000" y="3352800"/>
            <a:ext cx="457200" cy="304800"/>
          </a:xfrm>
          <a:prstGeom prst="line">
            <a:avLst/>
          </a:prstGeom>
          <a:noFill/>
          <a:ln w="9525">
            <a:solidFill>
              <a:schemeClr val="hlink"/>
            </a:solidFill>
            <a:round/>
            <a:headEnd type="oval" w="med" len="med"/>
            <a:tailEnd/>
          </a:ln>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1143000"/>
          </a:xfrm>
        </p:spPr>
        <p:txBody>
          <a:bodyPr/>
          <a:lstStyle/>
          <a:p>
            <a:pPr eaLnBrk="1" hangingPunct="1"/>
            <a:r>
              <a:rPr lang="en-US" smtClean="0"/>
              <a:t>Study Purposes:</a:t>
            </a:r>
          </a:p>
        </p:txBody>
      </p:sp>
      <p:sp>
        <p:nvSpPr>
          <p:cNvPr id="9219" name="Rectangle 3"/>
          <p:cNvSpPr>
            <a:spLocks noGrp="1" noChangeArrowheads="1"/>
          </p:cNvSpPr>
          <p:nvPr>
            <p:ph type="body" idx="1"/>
          </p:nvPr>
        </p:nvSpPr>
        <p:spPr>
          <a:xfrm>
            <a:off x="685800" y="1066800"/>
            <a:ext cx="7772400" cy="5486400"/>
          </a:xfrm>
        </p:spPr>
        <p:txBody>
          <a:bodyPr/>
          <a:lstStyle/>
          <a:p>
            <a:pPr eaLnBrk="1" hangingPunct="1">
              <a:lnSpc>
                <a:spcPct val="90000"/>
              </a:lnSpc>
            </a:pPr>
            <a:r>
              <a:rPr lang="en-US" sz="2800" smtClean="0"/>
              <a:t>To generate a high quality data set on sale prices of riparian properties in the MHB Region.</a:t>
            </a:r>
          </a:p>
          <a:p>
            <a:pPr eaLnBrk="1" hangingPunct="1">
              <a:lnSpc>
                <a:spcPct val="90000"/>
              </a:lnSpc>
            </a:pPr>
            <a:endParaRPr lang="en-US" sz="2800" smtClean="0"/>
          </a:p>
          <a:p>
            <a:pPr eaLnBrk="1" hangingPunct="1">
              <a:lnSpc>
                <a:spcPct val="90000"/>
              </a:lnSpc>
            </a:pPr>
            <a:r>
              <a:rPr lang="en-US" sz="2800" smtClean="0"/>
              <a:t>To find out how water clarity influences Minnesota lakeshore property prices compared to those in the state of Maine.</a:t>
            </a:r>
          </a:p>
          <a:p>
            <a:pPr eaLnBrk="1" hangingPunct="1">
              <a:lnSpc>
                <a:spcPct val="90000"/>
              </a:lnSpc>
            </a:pPr>
            <a:endParaRPr lang="en-US" sz="2800" smtClean="0"/>
          </a:p>
          <a:p>
            <a:pPr eaLnBrk="1" hangingPunct="1">
              <a:lnSpc>
                <a:spcPct val="90000"/>
              </a:lnSpc>
            </a:pPr>
            <a:r>
              <a:rPr lang="en-US" sz="2800" smtClean="0"/>
              <a:t>To estimate the implicit price of water clarity--- as an indicator of economic value. </a:t>
            </a:r>
          </a:p>
          <a:p>
            <a:pPr eaLnBrk="1" hangingPunct="1">
              <a:lnSpc>
                <a:spcPct val="90000"/>
              </a:lnSpc>
            </a:pPr>
            <a:endParaRPr lang="en-US" sz="2800" smtClean="0"/>
          </a:p>
          <a:p>
            <a:pPr eaLnBrk="1" hangingPunct="1">
              <a:lnSpc>
                <a:spcPct val="90000"/>
              </a:lnSpc>
            </a:pPr>
            <a:r>
              <a:rPr lang="en-US" sz="2800" smtClean="0"/>
              <a:t>To inform people about the connection between water quality, economic decisions and land uses.</a:t>
            </a:r>
          </a:p>
          <a:p>
            <a:pPr eaLnBrk="1" hangingPunct="1">
              <a:lnSpc>
                <a:spcPct val="90000"/>
              </a:lnSpc>
              <a:buFontTx/>
              <a:buNone/>
            </a:pPr>
            <a:r>
              <a:rPr lang="en-US" sz="2800" smtClean="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Study Sample</a:t>
            </a:r>
            <a:br>
              <a:rPr lang="en-US" smtClean="0"/>
            </a:br>
            <a:endParaRPr lang="en-US" smtClean="0"/>
          </a:p>
        </p:txBody>
      </p:sp>
      <p:sp>
        <p:nvSpPr>
          <p:cNvPr id="10243" name="Rectangle 3"/>
          <p:cNvSpPr>
            <a:spLocks noGrp="1" noChangeArrowheads="1"/>
          </p:cNvSpPr>
          <p:nvPr>
            <p:ph type="body" idx="1"/>
          </p:nvPr>
        </p:nvSpPr>
        <p:spPr>
          <a:xfrm>
            <a:off x="685800" y="1981200"/>
            <a:ext cx="8153400" cy="4114800"/>
          </a:xfrm>
        </p:spPr>
        <p:txBody>
          <a:bodyPr/>
          <a:lstStyle/>
          <a:p>
            <a:pPr eaLnBrk="1" hangingPunct="1"/>
            <a:r>
              <a:rPr lang="en-US" smtClean="0"/>
              <a:t>37 Lakes </a:t>
            </a:r>
          </a:p>
          <a:p>
            <a:pPr eaLnBrk="1" hangingPunct="1"/>
            <a:r>
              <a:rPr lang="en-US" smtClean="0"/>
              <a:t>Lakeshore properties sold in 1996-2001</a:t>
            </a:r>
          </a:p>
          <a:p>
            <a:pPr eaLnBrk="1" hangingPunct="1"/>
            <a:r>
              <a:rPr lang="en-US" smtClean="0"/>
              <a:t>1205 properties included, out of 1350 visited.</a:t>
            </a:r>
          </a:p>
          <a:p>
            <a:pPr eaLnBrk="1" hangingPunct="1"/>
            <a:r>
              <a:rPr lang="en-US" smtClean="0"/>
              <a:t>Lakes assigned to six lake groups that best approximated market areas.</a:t>
            </a:r>
          </a:p>
          <a:p>
            <a:pPr eaLnBrk="1" hangingPunct="1"/>
            <a:endParaRPr lang="en-US" smtClean="0"/>
          </a:p>
          <a:p>
            <a:pPr eaLnBrk="1" hangingPunct="1"/>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Data Collected</a:t>
            </a:r>
          </a:p>
        </p:txBody>
      </p:sp>
      <p:sp>
        <p:nvSpPr>
          <p:cNvPr id="11267" name="Rectangle 3"/>
          <p:cNvSpPr>
            <a:spLocks noGrp="1" noChangeArrowheads="1"/>
          </p:cNvSpPr>
          <p:nvPr>
            <p:ph type="body" idx="1"/>
          </p:nvPr>
        </p:nvSpPr>
        <p:spPr/>
        <p:txBody>
          <a:bodyPr/>
          <a:lstStyle/>
          <a:p>
            <a:pPr eaLnBrk="1" hangingPunct="1"/>
            <a:r>
              <a:rPr lang="en-US" smtClean="0"/>
              <a:t>Property information obtained from county assessor records:</a:t>
            </a:r>
          </a:p>
          <a:p>
            <a:pPr lvl="1" eaLnBrk="1" hangingPunct="1"/>
            <a:r>
              <a:rPr lang="en-US" smtClean="0"/>
              <a:t>Sales price, assessed values, tax rates</a:t>
            </a:r>
          </a:p>
          <a:p>
            <a:pPr lvl="1" eaLnBrk="1" hangingPunct="1"/>
            <a:r>
              <a:rPr lang="en-US" smtClean="0"/>
              <a:t>Structural characteristics (square feet, # of stories, presence of fireplace, central heating, full bathroom, garage, etc.)</a:t>
            </a:r>
          </a:p>
          <a:p>
            <a:pPr lvl="1" eaLnBrk="1" hangingPunct="1"/>
            <a:r>
              <a:rPr lang="en-US" smtClean="0"/>
              <a:t>Property characteristics (lot size, frontage feet, public road, adjacent density, etc.)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Environmental Variables</a:t>
            </a:r>
          </a:p>
        </p:txBody>
      </p:sp>
      <p:sp>
        <p:nvSpPr>
          <p:cNvPr id="12291" name="Rectangle 3"/>
          <p:cNvSpPr>
            <a:spLocks noGrp="1" noChangeArrowheads="1"/>
          </p:cNvSpPr>
          <p:nvPr>
            <p:ph type="body" idx="1"/>
          </p:nvPr>
        </p:nvSpPr>
        <p:spPr/>
        <p:txBody>
          <a:bodyPr/>
          <a:lstStyle/>
          <a:p>
            <a:pPr eaLnBrk="1" hangingPunct="1"/>
            <a:r>
              <a:rPr lang="en-US" smtClean="0"/>
              <a:t>Lake Water Quality</a:t>
            </a:r>
          </a:p>
          <a:p>
            <a:pPr lvl="1" eaLnBrk="1" hangingPunct="1"/>
            <a:r>
              <a:rPr lang="en-US" smtClean="0"/>
              <a:t>Mean water clarity measurement (Secchi disc reading) on the lake for the year property sold</a:t>
            </a:r>
          </a:p>
          <a:p>
            <a:pPr eaLnBrk="1" hangingPunct="1"/>
            <a:r>
              <a:rPr lang="en-US" smtClean="0"/>
              <a:t>Site Quality</a:t>
            </a:r>
          </a:p>
          <a:p>
            <a:pPr lvl="1" eaLnBrk="1" hangingPunct="1"/>
            <a:r>
              <a:rPr lang="en-US" smtClean="0"/>
              <a:t>Rating assigned to each property based on 8 site quality factors such as view, kind of shoreline landscaping, density, vegetative cover</a:t>
            </a:r>
          </a:p>
          <a:p>
            <a:pPr lvl="1" eaLnBrk="1" hangingPunct="1"/>
            <a:endParaRPr lang="en-US" smtClean="0"/>
          </a:p>
          <a:p>
            <a:pPr lvl="1" eaLnBrk="1" hangingPunct="1"/>
            <a:endParaRPr lang="en-US" smtClean="0"/>
          </a:p>
          <a:p>
            <a:pPr eaLnBrk="1" hangingPunct="1"/>
            <a:endParaRPr lang="en-US" smtClean="0"/>
          </a:p>
        </p:txBody>
      </p:sp>
    </p:spTree>
  </p:cSld>
  <p:clrMapOvr>
    <a:masterClrMapping/>
  </p:clrMapOvr>
</p:sld>
</file>

<file path=ppt/theme/theme1.xml><?xml version="1.0" encoding="utf-8"?>
<a:theme xmlns:a="http://schemas.openxmlformats.org/drawingml/2006/main" name="MissHeadMap">
  <a:themeElements>
    <a:clrScheme name="MissHeadMa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MissHeadMa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charset="0"/>
          </a:defRPr>
        </a:defPPr>
      </a:lstStyle>
    </a:lnDef>
  </a:objectDefaults>
  <a:extraClrSchemeLst>
    <a:extraClrScheme>
      <a:clrScheme name="MissHeadMa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ssHeadMa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ssHeadMa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ssHeadMa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ssHeadMa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ssHeadMa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ssHeadMa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FFFF"/>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C:\WINDOWS\Application Data\Microsoft\Templates\MissHeadMap.pot</Template>
  <TotalTime>986</TotalTime>
  <Words>1240</Words>
  <Application>Microsoft Office PowerPoint</Application>
  <PresentationFormat>On-screen Show (4:3)</PresentationFormat>
  <Paragraphs>151</Paragraphs>
  <Slides>38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MissHeadMap</vt:lpstr>
      <vt:lpstr>Chart</vt:lpstr>
      <vt:lpstr>SUSTAINING  SOCIO-ECONOMIC VALUES OF LAKES: FINDINGS ON WATER CLARITY AND LAKESHORE PROPERTIES </vt:lpstr>
      <vt:lpstr>GROUPS WHO RECEIVE ECONOMIC BENEFITS</vt:lpstr>
      <vt:lpstr>SELECTED EMPIRICAL FINDINGS</vt:lpstr>
      <vt:lpstr>Lakeshore Property Values and Water Quality: Evidence from Property Sales in the Mississippi Headwaters Region</vt:lpstr>
      <vt:lpstr>Slide 5</vt:lpstr>
      <vt:lpstr>Study Purposes:</vt:lpstr>
      <vt:lpstr>Study Sample </vt:lpstr>
      <vt:lpstr>Data Collected</vt:lpstr>
      <vt:lpstr>Environmental Variables</vt:lpstr>
      <vt:lpstr>Slide 10</vt:lpstr>
      <vt:lpstr>Slide 11</vt:lpstr>
      <vt:lpstr>Slide 12</vt:lpstr>
      <vt:lpstr>Mean Values by Lake Group</vt:lpstr>
      <vt:lpstr>Procedure </vt:lpstr>
      <vt:lpstr>Major Findings</vt:lpstr>
      <vt:lpstr>Major Findings</vt:lpstr>
      <vt:lpstr>Implicit Price of Water Clarity Price change per frontage foot for a one (1) meter change ,+or-, in water clarity for selected lakes multiplied by the marketable shoreline length</vt:lpstr>
      <vt:lpstr>Site Visits to Assess Shoreland Quality and Property Prices</vt:lpstr>
      <vt:lpstr>Over 1,350 individual site visits</vt:lpstr>
      <vt:lpstr> Sources of GIS Support</vt:lpstr>
      <vt:lpstr>Slide 21</vt:lpstr>
      <vt:lpstr>Lakes and Water Clarity</vt:lpstr>
      <vt:lpstr>Slide 23</vt:lpstr>
      <vt:lpstr>Shoreland Quality Indicators</vt:lpstr>
      <vt:lpstr>Remotely Sensed Water Clarity</vt:lpstr>
      <vt:lpstr>Shoreland Quality Indicators</vt:lpstr>
      <vt:lpstr>Slide 27</vt:lpstr>
      <vt:lpstr>Slide 28</vt:lpstr>
      <vt:lpstr>Slide 29</vt:lpstr>
      <vt:lpstr>Slide 30</vt:lpstr>
      <vt:lpstr>Relationships between lakeshore management and price (negative)</vt:lpstr>
      <vt:lpstr>Relationship between “prestige” lakeshore and water quality</vt:lpstr>
      <vt:lpstr>Relationship between lakeshore and price (positive)</vt:lpstr>
      <vt:lpstr>Desirable Lakeshore Practices</vt:lpstr>
      <vt:lpstr>The public good</vt:lpstr>
      <vt:lpstr>The Bottom Line</vt:lpstr>
      <vt:lpstr>LCMR , MHB and NSF supported this research </vt:lpstr>
      <vt:lpstr>ftp://ftp-fc.sc.egov.usda.gov/Economics/recreate/lakestudy.pdf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MHB Water Quality-Property Values Study</dc:title>
  <dc:creator>charles krysel</dc:creator>
  <cp:lastModifiedBy>KHarelson</cp:lastModifiedBy>
  <cp:revision>44</cp:revision>
  <dcterms:created xsi:type="dcterms:W3CDTF">2003-02-16T23:32:31Z</dcterms:created>
  <dcterms:modified xsi:type="dcterms:W3CDTF">2016-04-05T14:46:32Z</dcterms:modified>
</cp:coreProperties>
</file>